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notesSlides/notesSlide4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5.xml" ContentType="application/vnd.openxmlformats-officedocument.presentationml.notesSlide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343" r:id="rId3"/>
    <p:sldId id="2365" r:id="rId4"/>
    <p:sldId id="2367" r:id="rId5"/>
    <p:sldId id="2359" r:id="rId6"/>
    <p:sldId id="259" r:id="rId7"/>
    <p:sldId id="260" r:id="rId8"/>
    <p:sldId id="292" r:id="rId9"/>
    <p:sldId id="284" r:id="rId10"/>
    <p:sldId id="266" r:id="rId11"/>
    <p:sldId id="293" r:id="rId12"/>
    <p:sldId id="294" r:id="rId13"/>
    <p:sldId id="295" r:id="rId14"/>
    <p:sldId id="296" r:id="rId15"/>
    <p:sldId id="275" r:id="rId16"/>
    <p:sldId id="276" r:id="rId17"/>
    <p:sldId id="517" r:id="rId18"/>
    <p:sldId id="2358" r:id="rId19"/>
    <p:sldId id="2368" r:id="rId20"/>
    <p:sldId id="272" r:id="rId21"/>
    <p:sldId id="504" r:id="rId22"/>
    <p:sldId id="541" r:id="rId23"/>
    <p:sldId id="542" r:id="rId24"/>
    <p:sldId id="500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25" r:id="rId34"/>
    <p:sldId id="528" r:id="rId35"/>
    <p:sldId id="531" r:id="rId36"/>
    <p:sldId id="532" r:id="rId37"/>
    <p:sldId id="516" r:id="rId38"/>
    <p:sldId id="268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slide" Target="../slides/slide2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65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67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843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3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7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4.png"/><Relationship Id="rId5" Type="http://schemas.openxmlformats.org/officeDocument/2006/relationships/tags" Target="../tags/tag12.xml"/><Relationship Id="rId10" Type="http://schemas.openxmlformats.org/officeDocument/2006/relationships/image" Target="../media/image3.png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hyperlink" Target="http://39.104.72.189/" TargetMode="Externa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2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-507440" y="-1"/>
            <a:ext cx="12708965" cy="7040880"/>
            <a:chOff x="-507440" y="-1"/>
            <a:chExt cx="12708965" cy="704088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9525" y="0"/>
              <a:ext cx="12192000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507440" y="-1"/>
              <a:ext cx="3971810" cy="685800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477885" y="182879"/>
              <a:ext cx="3669468" cy="6858000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2019935" y="2827655"/>
            <a:ext cx="8171815" cy="1202690"/>
          </a:xfrm>
        </p:spPr>
        <p:txBody>
          <a:bodyPr lIns="90000" tIns="46800" rIns="90000" bIns="0" anchor="b" anchorCtr="0">
            <a:noAutofit/>
          </a:bodyPr>
          <a:lstStyle>
            <a:lvl1pPr algn="ctr">
              <a:defRPr sz="7200" spc="600" baseline="0">
                <a:solidFill>
                  <a:schemeClr val="accent1"/>
                </a:solidFill>
                <a:ea typeface="汉仪乐喵体W" panose="00020600040101010101" pitchFamily="18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12192635" cy="6496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zh-CN" altLang="en-US" sz="4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35" y="6626225"/>
            <a:ext cx="12192635" cy="231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zh-CN" altLang="en-US" sz="4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170656" y="6247534"/>
            <a:ext cx="457200" cy="385762"/>
            <a:chOff x="11603831" y="190501"/>
            <a:chExt cx="457200" cy="385762"/>
          </a:xfrm>
        </p:grpSpPr>
        <p:sp>
          <p:nvSpPr>
            <p:cNvPr id="14" name="平行四边形 13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1603831" y="190501"/>
              <a:ext cx="409574" cy="385762"/>
            </a:xfrm>
            <a:prstGeom prst="parallelogram">
              <a:avLst>
                <a:gd name="adj" fmla="val 5457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1830050" y="242887"/>
              <a:ext cx="230981" cy="200025"/>
            </a:xfrm>
            <a:prstGeom prst="parallelogram">
              <a:avLst>
                <a:gd name="adj" fmla="val 5457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1580871" y="6247534"/>
            <a:ext cx="427058" cy="450056"/>
            <a:chOff x="146822" y="159544"/>
            <a:chExt cx="427058" cy="450056"/>
          </a:xfrm>
        </p:grpSpPr>
        <p:sp>
          <p:nvSpPr>
            <p:cNvPr id="12" name="平行四边形 11"/>
            <p:cNvSpPr/>
            <p:nvPr userDrawn="1">
              <p:custDataLst>
                <p:tags r:id="rId3"/>
              </p:custDataLst>
            </p:nvPr>
          </p:nvSpPr>
          <p:spPr>
            <a:xfrm flipH="1">
              <a:off x="146822" y="239744"/>
              <a:ext cx="381815" cy="369856"/>
            </a:xfrm>
            <a:prstGeom prst="parallelogram">
              <a:avLst>
                <a:gd name="adj" fmla="val 5264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平行四边形 12"/>
            <p:cNvSpPr/>
            <p:nvPr userDrawn="1">
              <p:custDataLst>
                <p:tags r:id="rId4"/>
              </p:custDataLst>
            </p:nvPr>
          </p:nvSpPr>
          <p:spPr>
            <a:xfrm flipH="1">
              <a:off x="202406" y="159544"/>
              <a:ext cx="371474" cy="346388"/>
            </a:xfrm>
            <a:prstGeom prst="parallelogram">
              <a:avLst>
                <a:gd name="adj" fmla="val 5457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圆角矩形 2"/>
          <p:cNvSpPr/>
          <p:nvPr userDrawn="1"/>
        </p:nvSpPr>
        <p:spPr>
          <a:xfrm>
            <a:off x="216535" y="180340"/>
            <a:ext cx="5161280" cy="447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b="1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全称量词命题和存在量词命题的否定</a:t>
            </a:r>
          </a:p>
        </p:txBody>
      </p:sp>
    </p:spTree>
    <p:extLst>
      <p:ext uri="{BB962C8B-B14F-4D97-AF65-F5344CB8AC3E}">
        <p14:creationId xmlns:p14="http://schemas.microsoft.com/office/powerpoint/2010/main" val="234186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63799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动作按钮: 后退或前一项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51403B0-94F8-E7EE-7D55-BAF60F3B6DD6}"/>
              </a:ext>
            </a:extLst>
          </p:cNvPr>
          <p:cNvSpPr/>
          <p:nvPr userDrawn="1"/>
        </p:nvSpPr>
        <p:spPr>
          <a:xfrm>
            <a:off x="11042650" y="6513513"/>
            <a:ext cx="279400" cy="304800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动作按钮: 前进或下一项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989BA1C-3DC4-B32C-DDCE-2D3A57D68202}"/>
              </a:ext>
            </a:extLst>
          </p:cNvPr>
          <p:cNvSpPr/>
          <p:nvPr userDrawn="1"/>
        </p:nvSpPr>
        <p:spPr>
          <a:xfrm>
            <a:off x="11406188" y="6526213"/>
            <a:ext cx="269875" cy="279400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动作按钮: 结束 12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0C88D7D2-C462-6A0E-32FE-4862E5DC73F9}"/>
              </a:ext>
            </a:extLst>
          </p:cNvPr>
          <p:cNvSpPr/>
          <p:nvPr userDrawn="1"/>
        </p:nvSpPr>
        <p:spPr>
          <a:xfrm>
            <a:off x="11760200" y="6515100"/>
            <a:ext cx="254000" cy="301625"/>
          </a:xfrm>
          <a:prstGeom prst="actionButtonE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2F3FF78F-3FE2-E3AF-E51C-A0A022EDE8EC}"/>
              </a:ext>
            </a:extLst>
          </p:cNvPr>
          <p:cNvCxnSpPr/>
          <p:nvPr userDrawn="1"/>
        </p:nvCxnSpPr>
        <p:spPr>
          <a:xfrm>
            <a:off x="241300" y="406400"/>
            <a:ext cx="1170146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0">
            <a:hlinkClick r:id="rId2"/>
            <a:extLst>
              <a:ext uri="{FF2B5EF4-FFF2-40B4-BE49-F238E27FC236}">
                <a16:creationId xmlns:a16="http://schemas.microsoft.com/office/drawing/2014/main" id="{FE846987-DBEA-467E-3D79-D550343C3D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68000" y="98425"/>
            <a:ext cx="1414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b="1">
                <a:solidFill>
                  <a:srgbClr val="00B050"/>
                </a:solidFill>
              </a:rPr>
              <a:t>@《</a:t>
            </a:r>
            <a:r>
              <a:rPr lang="zh-CN" altLang="en-US" sz="1200" b="1">
                <a:solidFill>
                  <a:srgbClr val="00B050"/>
                </a:solidFill>
              </a:rPr>
              <a:t>创新设计</a:t>
            </a:r>
            <a:r>
              <a:rPr lang="en-US" altLang="zh-CN" sz="1200" b="1">
                <a:solidFill>
                  <a:srgbClr val="00B050"/>
                </a:solidFill>
              </a:rPr>
              <a:t>》</a:t>
            </a:r>
            <a:endParaRPr lang="zh-CN" altLang="en-US" sz="1200" b="1">
              <a:solidFill>
                <a:srgbClr val="00B050"/>
              </a:solidFill>
            </a:endParaRPr>
          </a:p>
        </p:txBody>
      </p:sp>
      <p:sp>
        <p:nvSpPr>
          <p:cNvPr id="9" name="燕尾形 8">
            <a:hlinkClick r:id="rId3" action="ppaction://hlinksldjump"/>
            <a:extLst>
              <a:ext uri="{FF2B5EF4-FFF2-40B4-BE49-F238E27FC236}">
                <a16:creationId xmlns:a16="http://schemas.microsoft.com/office/drawing/2014/main" id="{09D7836F-EF14-9D51-C6FC-3CBADCF7FCE1}"/>
              </a:ext>
            </a:extLst>
          </p:cNvPr>
          <p:cNvSpPr/>
          <p:nvPr userDrawn="1"/>
        </p:nvSpPr>
        <p:spPr>
          <a:xfrm>
            <a:off x="7291388" y="6496050"/>
            <a:ext cx="1584325" cy="315913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要点回顾</a:t>
            </a:r>
          </a:p>
        </p:txBody>
      </p:sp>
      <p:sp>
        <p:nvSpPr>
          <p:cNvPr id="10" name="燕尾形 9">
            <a:hlinkClick r:id="rId4" action="ppaction://hlinksldjump"/>
            <a:extLst>
              <a:ext uri="{FF2B5EF4-FFF2-40B4-BE49-F238E27FC236}">
                <a16:creationId xmlns:a16="http://schemas.microsoft.com/office/drawing/2014/main" id="{EE291BCE-24CA-7748-B968-D388E382B020}"/>
              </a:ext>
            </a:extLst>
          </p:cNvPr>
          <p:cNvSpPr/>
          <p:nvPr userDrawn="1"/>
        </p:nvSpPr>
        <p:spPr>
          <a:xfrm>
            <a:off x="9177338" y="6503988"/>
            <a:ext cx="1584325" cy="315912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 algn="ctr" defTabSz="687070">
              <a:defRPr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要点聚焦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41540" y="534838"/>
            <a:ext cx="11701077" cy="59119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247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D:\qq&#25991;&#20214;\712321467\Image\C2C\Image2\%7b75232B38-A165-1FB7-499C-2E1C792CACB5%7d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1073743875" descr="学科网 zxxk.com"/>
          <p:cNvPicPr>
            <a:picLocks noChangeAspect="1"/>
          </p:cNvPicPr>
          <p:nvPr/>
        </p:nvPicPr>
        <p:blipFill>
          <a:blip r:embed="rId15" r:link="rId1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__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774065" y="2250440"/>
            <a:ext cx="10000615" cy="2357755"/>
          </a:xfrm>
        </p:spPr>
        <p:txBody>
          <a:bodyPr/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1.5.2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全称量词命题和存在量词命题的否定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98805" y="655320"/>
                <a:ext cx="10768965" cy="252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变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写出下列命题的否定，并判断其真假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.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对于任意的实数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=0</m:t>
                    </m:r>
                  </m:oMath>
                </a14:m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必有实数根；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任意一个实数乘以</a:t>
                </a:r>
                <a:r>
                  <a:rPr lang="en-US" altLang="zh-CN" sz="24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-1</a:t>
                </a:r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都等于它的相反数；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(3)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zh-CN" altLang="en-US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正方形的对角线相等</a:t>
                </a:r>
                <a:r>
                  <a:rPr lang="en-US" altLang="zh-CN" sz="2400" b="1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.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655320"/>
                <a:ext cx="10768965" cy="2522678"/>
              </a:xfrm>
              <a:prstGeom prst="rect">
                <a:avLst/>
              </a:prstGeom>
              <a:blipFill>
                <a:blip r:embed="rId3"/>
                <a:stretch>
                  <a:fillRect l="-942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98805" y="3077985"/>
                <a:ext cx="10838180" cy="340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解：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¬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存在实数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，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使得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=0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没有实数根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</a:p>
              <a:p>
                <a:pPr>
                  <a:lnSpc>
                    <a:spcPct val="17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∆=1+4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𝑚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&lt;0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𝑚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&lt;−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时，方程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=0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没有实数根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，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∴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¬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是真命题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  <a:endParaRPr lang="en-US" altLang="zh-CN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¬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存在一个实数乘以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-1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不等于它的相反数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假命题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  <a:endParaRPr lang="en-US" altLang="zh-CN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(3)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¬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有的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正方形的对角线不相等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假命题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  <a:endParaRPr lang="en-US" altLang="zh-CN" sz="2400" b="1" i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3077985"/>
                <a:ext cx="10838180" cy="3409331"/>
              </a:xfrm>
              <a:prstGeom prst="rect">
                <a:avLst/>
              </a:prstGeom>
              <a:blipFill>
                <a:blip r:embed="rId4"/>
                <a:stretch>
                  <a:fillRect l="-937" b="-3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0AFA2BE5-FF16-18CC-456B-A105C064E0EA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0707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9685" t="7551" r="11217" b="74761"/>
          <a:stretch>
            <a:fillRect/>
          </a:stretch>
        </p:blipFill>
        <p:spPr>
          <a:xfrm>
            <a:off x="0" y="655320"/>
            <a:ext cx="11178540" cy="3507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621855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存在量词命题的否定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0375" y="1588770"/>
            <a:ext cx="5058410" cy="1057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所有实数的绝对值都不是正数;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每一个平行四边形都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不是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菱形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08955" y="2661285"/>
          <a:ext cx="3711575" cy="607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7000" imgH="228600" progId="Equation.KSEE3">
                  <p:embed/>
                </p:oleObj>
              </mc:Choice>
              <mc:Fallback>
                <p:oleObj r:id="rId3" imgW="1397000" imgH="2286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8955" y="2661285"/>
                        <a:ext cx="3711575" cy="607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528945" y="1612265"/>
            <a:ext cx="4991100" cy="16567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4029075"/>
            <a:ext cx="12192635" cy="1308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变量词：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一般来说，对含有一个量词的存在量词命题进行否定，我们只需把“存在一个”“至少有一个”“有些”等存在量词，变成“不存在一个”“没有一个”等短语即可.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621855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存在量词命题的否定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629900" y="11455400"/>
            <a:ext cx="0" cy="0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7DBFB4-3328-7BB2-A5BC-ED28C16F5CBC}"/>
              </a:ext>
            </a:extLst>
          </p:cNvPr>
          <p:cNvSpPr/>
          <p:nvPr/>
        </p:nvSpPr>
        <p:spPr>
          <a:xfrm>
            <a:off x="240665" y="789305"/>
            <a:ext cx="44634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3200" b="1" kern="10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存在量词命题的否定：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9DD7D6-D720-7F5B-FA5C-92F694AF8A3E}"/>
              </a:ext>
            </a:extLst>
          </p:cNvPr>
          <p:cNvSpPr txBox="1"/>
          <p:nvPr/>
        </p:nvSpPr>
        <p:spPr>
          <a:xfrm>
            <a:off x="334010" y="1461135"/>
            <a:ext cx="3027680" cy="279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sz="3200" kern="100">
                <a:solidFill>
                  <a:srgbClr val="7030A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存在量词命题：</a:t>
            </a:r>
          </a:p>
          <a:p>
            <a:pPr algn="l" fontAlgn="auto">
              <a:lnSpc>
                <a:spcPct val="200000"/>
              </a:lnSpc>
            </a:pPr>
            <a:r>
              <a:rPr lang="zh-CN" sz="32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      </a:t>
            </a:r>
            <a:endParaRPr lang="en-US" altLang="en-US" sz="32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 fontAlgn="auto">
              <a:lnSpc>
                <a:spcPct val="250000"/>
              </a:lnSpc>
            </a:pPr>
            <a:r>
              <a:rPr lang="zh-CN" altLang="en-US" sz="32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3200" kern="100">
                <a:solidFill>
                  <a:srgbClr val="00B0F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kern="100">
                <a:solidFill>
                  <a:srgbClr val="7030A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的否定为：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8A77CE-DDE7-7F46-B512-F94233B73CE7}"/>
              </a:ext>
            </a:extLst>
          </p:cNvPr>
          <p:cNvSpPr txBox="1"/>
          <p:nvPr/>
        </p:nvSpPr>
        <p:spPr>
          <a:xfrm>
            <a:off x="3279140" y="5582920"/>
            <a:ext cx="4422775" cy="631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3200" kern="10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即</a:t>
            </a:r>
            <a:r>
              <a:rPr lang="en-US" altLang="zh-CN" sz="3200" kern="10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sz="32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∀</a:t>
            </a:r>
            <a:r>
              <a:rPr lang="en-US" sz="32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32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32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sz="32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5400" b="1" baseline="30000">
                <a:solidFill>
                  <a:srgbClr val="00B0F0"/>
                </a:solidFill>
                <a:latin typeface="Calibri"/>
                <a:cs typeface="Calibri" panose="020F0502020204030204" charset="0"/>
                <a:sym typeface="+mn-ea"/>
              </a:rPr>
              <a:t>¬</a:t>
            </a:r>
            <a:r>
              <a:rPr lang="en-US" sz="32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32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32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32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32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en-US" sz="32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endParaRPr lang="en-US" altLang="en-US" sz="3200" kern="100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32C537-313D-BE6B-F976-4140B4D1323B}"/>
              </a:ext>
            </a:extLst>
          </p:cNvPr>
          <p:cNvSpPr txBox="1"/>
          <p:nvPr/>
        </p:nvSpPr>
        <p:spPr>
          <a:xfrm>
            <a:off x="3183890" y="2823210"/>
            <a:ext cx="3852545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kern="100" err="1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存在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8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kern="100" err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成立</a:t>
            </a:r>
            <a:r>
              <a:rPr lang="zh-CN" altLang="en-US" sz="28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b="1" kern="100" baseline="30000" err="1">
              <a:solidFill>
                <a:srgbClr val="00B0F0"/>
              </a:solidFill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BB450F-6EDE-910E-A06D-EE71EBE5F291}"/>
              </a:ext>
            </a:extLst>
          </p:cNvPr>
          <p:cNvSpPr txBox="1"/>
          <p:nvPr/>
        </p:nvSpPr>
        <p:spPr>
          <a:xfrm>
            <a:off x="754380" y="4131310"/>
            <a:ext cx="9538970" cy="122301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kern="1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不存在</a:t>
            </a:r>
            <a:r>
              <a:rPr lang="en-US" sz="2800" i="1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i="1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800" i="1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kern="100" err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成立</a:t>
            </a:r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，即</a:t>
            </a:r>
            <a:r>
              <a:rPr lang="zh-CN" altLang="en-US" sz="2800" kern="100" err="1"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任意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800" i="1" kern="1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kern="100"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不成立</a:t>
            </a:r>
            <a:endParaRPr lang="zh-CN" altLang="en-US" sz="2800" i="1" kern="100" err="1">
              <a:solidFill>
                <a:srgbClr val="00B05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2800" b="1" kern="100" err="1">
                <a:solidFill>
                  <a:srgbClr val="00B0F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任意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800" b="1" i="1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b="1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b="1" i="1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b="1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kern="100" err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的对立面</a:t>
            </a:r>
            <a:r>
              <a:rPr lang="zh-CN" altLang="en-US" sz="4400" baseline="30000">
                <a:solidFill>
                  <a:srgbClr val="00B0F0"/>
                </a:solidFill>
                <a:latin typeface="Calibri"/>
                <a:cs typeface="Calibri" panose="020F0502020204030204" charset="0"/>
                <a:sym typeface="+mn-ea"/>
              </a:rPr>
              <a:t>¬</a:t>
            </a:r>
            <a:r>
              <a:rPr lang="en-US" sz="28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kern="100" err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成立</a:t>
            </a:r>
            <a:r>
              <a:rPr lang="zh-CN" altLang="en-US" sz="28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en-US" altLang="zh-CN" sz="2800" kern="100" err="1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6C471F-46B4-68A6-B938-485F6D4777B8}"/>
              </a:ext>
            </a:extLst>
          </p:cNvPr>
          <p:cNvSpPr txBox="1"/>
          <p:nvPr/>
        </p:nvSpPr>
        <p:spPr>
          <a:xfrm>
            <a:off x="3459480" y="2117725"/>
            <a:ext cx="3794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sz="32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∃</a:t>
            </a:r>
            <a:r>
              <a:rPr lang="en-US" sz="32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32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32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sz="32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32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32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32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32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32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endParaRPr lang="en-US" altLang="zh-CN" sz="3200" kern="100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621855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存在量词命题的否定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BBC701-72D7-C194-C68E-E0EE2FD9EAAD}"/>
              </a:ext>
            </a:extLst>
          </p:cNvPr>
          <p:cNvSpPr/>
          <p:nvPr/>
        </p:nvSpPr>
        <p:spPr>
          <a:xfrm>
            <a:off x="696707" y="1141730"/>
            <a:ext cx="8154906" cy="131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例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写出下列全称量词命题的否定</a:t>
            </a:r>
            <a:r>
              <a:rPr lang="zh-CN" sz="2800" b="1" kern="1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endParaRPr lang="zh-CN" sz="2800" b="1" kern="1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(1)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∃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∈R，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≤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；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45441B-F305-3011-5DBD-B74A5C70C761}"/>
              </a:ext>
            </a:extLst>
          </p:cNvPr>
          <p:cNvSpPr/>
          <p:nvPr/>
        </p:nvSpPr>
        <p:spPr>
          <a:xfrm>
            <a:off x="1351887" y="2658591"/>
            <a:ext cx="6090920" cy="5219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  <a:spcAft>
                <a:spcPct val="0"/>
              </a:spcAft>
            </a:pPr>
            <a:r>
              <a:rPr lang="zh-CN" altLang="zh-CN" sz="2800" kern="1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∀</a:t>
            </a:r>
            <a:r>
              <a:rPr lang="en-US" altLang="zh-CN" sz="2800" b="1" i="1" kern="1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kern="1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∈R，</a:t>
            </a:r>
            <a:r>
              <a:rPr lang="en-US" altLang="zh-CN" sz="2800" b="1" i="1" kern="1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800" kern="1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+2</a:t>
            </a:r>
            <a:r>
              <a:rPr lang="zh-CN" altLang="en-US" sz="2800" b="1" kern="1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＞</a:t>
            </a:r>
            <a:r>
              <a:rPr lang="en-US" altLang="zh-CN" sz="2800" kern="1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800" kern="1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sz="2800" b="1" kern="100">
              <a:effectLst/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E30386-0D1B-9F03-3EF6-E796EE10E3DD}"/>
              </a:ext>
            </a:extLst>
          </p:cNvPr>
          <p:cNvSpPr/>
          <p:nvPr/>
        </p:nvSpPr>
        <p:spPr>
          <a:xfrm>
            <a:off x="696567" y="3369156"/>
            <a:ext cx="7733030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spcAft>
                <a:spcPct val="0"/>
              </a:spcAft>
            </a:pP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(2)</a:t>
            </a:r>
            <a:r>
              <a:rPr lang="zh-CN" sz="2800" kern="1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有的</a:t>
            </a:r>
            <a:r>
              <a:rPr 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三角形</a:t>
            </a:r>
            <a:r>
              <a:rPr lang="zh-CN" sz="2800" kern="1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是</a:t>
            </a:r>
            <a:r>
              <a:rPr 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等边三角形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；</a:t>
            </a:r>
            <a:endParaRPr lang="zh-CN" altLang="zh-CN" sz="2800" kern="100"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CBD5A8-8756-57FD-36C1-6CC13703CB17}"/>
              </a:ext>
            </a:extLst>
          </p:cNvPr>
          <p:cNvSpPr/>
          <p:nvPr/>
        </p:nvSpPr>
        <p:spPr>
          <a:xfrm>
            <a:off x="1351887" y="4280381"/>
            <a:ext cx="6090920" cy="5219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  <a:spcAft>
                <a:spcPct val="0"/>
              </a:spcAft>
            </a:pPr>
            <a:r>
              <a:rPr lang="zh-CN" altLang="zh-CN" sz="2800" b="1" kern="10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所有的</a:t>
            </a:r>
            <a:r>
              <a:rPr lang="zh-CN" altLang="zh-CN" sz="2800" b="1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三角形</a:t>
            </a:r>
            <a:r>
              <a:rPr lang="zh-CN" altLang="zh-CN" sz="2800" b="1" kern="10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都不是</a:t>
            </a:r>
            <a:r>
              <a:rPr lang="zh-CN" altLang="zh-CN" sz="2800" b="1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等边三角形；</a:t>
            </a:r>
            <a:endParaRPr lang="zh-CN" altLang="zh-CN" sz="2800" b="1" kern="1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D3AA4B-1A6E-C441-9596-7779386A348E}"/>
              </a:ext>
            </a:extLst>
          </p:cNvPr>
          <p:cNvSpPr/>
          <p:nvPr/>
        </p:nvSpPr>
        <p:spPr>
          <a:xfrm>
            <a:off x="781744" y="5048096"/>
            <a:ext cx="36214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ct val="100000"/>
              </a:lnSpc>
              <a:spcAft>
                <a:spcPct val="0"/>
              </a:spcAft>
            </a:pP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(3)</a:t>
            </a:r>
            <a:r>
              <a:rPr lang="zh-CN" sz="2800" kern="1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有一个</a:t>
            </a:r>
            <a:r>
              <a:rPr 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偶数</a:t>
            </a:r>
            <a:r>
              <a:rPr lang="zh-CN" sz="2800" kern="1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是</a:t>
            </a:r>
            <a:r>
              <a:rPr 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素数</a:t>
            </a:r>
            <a:r>
              <a:rPr 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endParaRPr lang="en-US" altLang="zh-CN" sz="2800" kern="100"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36CD91-06F9-18ED-FB73-245C52150FA4}"/>
              </a:ext>
            </a:extLst>
          </p:cNvPr>
          <p:cNvSpPr/>
          <p:nvPr/>
        </p:nvSpPr>
        <p:spPr>
          <a:xfrm>
            <a:off x="1352522" y="5815811"/>
            <a:ext cx="6090285" cy="5219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  <a:spcAft>
                <a:spcPct val="0"/>
              </a:spcAft>
            </a:pPr>
            <a:r>
              <a:rPr lang="zh-CN" altLang="zh-CN" sz="2800" b="1" kern="10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任意</a:t>
            </a:r>
            <a:r>
              <a:rPr lang="zh-CN" alt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一个</a:t>
            </a:r>
            <a:r>
              <a:rPr 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偶数</a:t>
            </a:r>
            <a:r>
              <a:rPr lang="zh-CN" altLang="zh-CN" sz="2800" b="1" kern="10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都不是</a:t>
            </a:r>
            <a:r>
              <a:rPr 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素数.</a:t>
            </a:r>
            <a:endParaRPr lang="zh-CN" sz="2800" b="1" kern="1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88886C-194A-7DB9-F605-29CFB4F9543B}"/>
              </a:ext>
            </a:extLst>
          </p:cNvPr>
          <p:cNvGrpSpPr/>
          <p:nvPr/>
        </p:nvGrpSpPr>
        <p:grpSpPr>
          <a:xfrm>
            <a:off x="696707" y="675640"/>
            <a:ext cx="6751993" cy="466090"/>
            <a:chOff x="3559" y="2307"/>
            <a:chExt cx="20583" cy="73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F2E1F7D-C8E2-C84B-76E3-759A27C25ECF}"/>
                </a:ext>
              </a:extLst>
            </p:cNvPr>
            <p:cNvSpPr txBox="1"/>
            <p:nvPr/>
          </p:nvSpPr>
          <p:spPr>
            <a:xfrm>
              <a:off x="3559" y="2316"/>
              <a:ext cx="205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题型二：存在量词命题的否定与真假判断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518BDF47-F7AB-977A-7029-8FB13B06610E}"/>
                </a:ext>
              </a:extLst>
            </p:cNvPr>
            <p:cNvSpPr/>
            <p:nvPr/>
          </p:nvSpPr>
          <p:spPr>
            <a:xfrm>
              <a:off x="3559" y="2307"/>
              <a:ext cx="17389" cy="684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621855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存在量词命题的否定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A10D0AF-50E5-CE25-22FF-EE756D2B382F}"/>
              </a:ext>
            </a:extLst>
          </p:cNvPr>
          <p:cNvSpPr txBox="1"/>
          <p:nvPr/>
        </p:nvSpPr>
        <p:spPr>
          <a:xfrm>
            <a:off x="179705" y="571500"/>
            <a:ext cx="9359265" cy="54775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变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写出下列命题的否定，</a:t>
            </a:r>
            <a:r>
              <a:rPr lang="zh-CN" altLang="en-US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并判断真假</a:t>
            </a:r>
            <a:r>
              <a:rPr lang="zh-CN" altLang="zh-CN" sz="2800" kern="1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(1)</a:t>
            </a:r>
            <a:r>
              <a:rPr lang="zh-CN" altLang="zh-CN" sz="2800" kern="100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任意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两个等边三角形</a:t>
            </a:r>
            <a:r>
              <a:rPr lang="zh-CN" altLang="zh-CN" sz="2800" kern="100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都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相似；</a:t>
            </a:r>
          </a:p>
          <a:p>
            <a:pPr fontAlgn="auto">
              <a:lnSpc>
                <a:spcPct val="150000"/>
              </a:lnSpc>
            </a:pPr>
            <a:endParaRPr lang="zh-CN" altLang="zh-CN" sz="2800" kern="100" dirty="0"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endParaRPr lang="zh-CN" sz="2800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endParaRPr lang="zh-CN" sz="2800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(2)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∃</a:t>
            </a:r>
            <a:r>
              <a:rPr lang="zh-CN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∈R，</a:t>
            </a:r>
            <a:r>
              <a:rPr lang="zh-CN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zh-CN" sz="2800" kern="100" baseline="300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－</a:t>
            </a:r>
            <a:r>
              <a:rPr lang="zh-CN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+1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0；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endParaRPr lang="en-US" sz="2800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eaLnBrk="1" fontAlgn="auto" latinLnBrk="0" hangingPunct="1">
              <a:lnSpc>
                <a:spcPct val="200000"/>
              </a:lnSpc>
            </a:pPr>
            <a:endParaRPr lang="en-US" altLang="zh-CN" sz="2800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69BD0E7-FF7A-9212-D0F7-4E74390B6DC5}"/>
              </a:ext>
            </a:extLst>
          </p:cNvPr>
          <p:cNvSpPr txBox="1"/>
          <p:nvPr/>
        </p:nvSpPr>
        <p:spPr>
          <a:xfrm>
            <a:off x="461645" y="4604385"/>
            <a:ext cx="9739948" cy="5686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Aft>
                <a:spcPct val="0"/>
              </a:spcAft>
            </a:pPr>
            <a:r>
              <a:rPr lang="zh-CN" altLang="zh-CN" sz="2800" b="1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命题的否定：</a:t>
            </a:r>
            <a:r>
              <a:rPr lang="zh-CN" altLang="zh-CN" sz="2800" b="1" kern="10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∀</a:t>
            </a:r>
            <a:r>
              <a:rPr lang="zh-CN" altLang="zh-CN" sz="2800" b="1" i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zh-CN" sz="2800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∈R，</a:t>
            </a:r>
            <a:r>
              <a:rPr lang="zh-CN" altLang="zh-CN" sz="2800" b="1" i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zh-CN" sz="2800" b="1" kern="100" baseline="30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2800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zh-CN" sz="2800" b="1" i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zh-CN" sz="2800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+1</a:t>
            </a:r>
            <a:r>
              <a:rPr lang="zh-CN" altLang="zh-CN" sz="2800" b="1" kern="10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≠</a:t>
            </a:r>
            <a:r>
              <a:rPr lang="zh-CN" altLang="zh-CN" sz="2800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1683A3-8AA0-0C23-D99F-DA96C73F6A86}"/>
              </a:ext>
            </a:extLst>
          </p:cNvPr>
          <p:cNvSpPr txBox="1"/>
          <p:nvPr/>
        </p:nvSpPr>
        <p:spPr>
          <a:xfrm>
            <a:off x="361315" y="2747645"/>
            <a:ext cx="9739948" cy="10577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Aft>
                <a:spcPct val="0"/>
              </a:spcAft>
            </a:pP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因为任意两个等边三角形的三边成比例，所以任意两个等边三角形都相似</a:t>
            </a:r>
            <a:r>
              <a:rPr lang="en-US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因此这是一个假命题</a:t>
            </a:r>
            <a:r>
              <a:rPr lang="en-US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endParaRPr lang="zh-CN" altLang="en-US" sz="2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6AA20F2-ADAA-7AF5-9E4A-1FA42F61DBB2}"/>
              </a:ext>
            </a:extLst>
          </p:cNvPr>
          <p:cNvGrpSpPr/>
          <p:nvPr/>
        </p:nvGrpSpPr>
        <p:grpSpPr>
          <a:xfrm>
            <a:off x="442595" y="5387975"/>
            <a:ext cx="9759315" cy="794385"/>
            <a:chOff x="2051" y="7981"/>
            <a:chExt cx="15369" cy="125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9C0F3A3-7B3B-1757-8C8D-CE8B1AE88670}"/>
                </a:ext>
              </a:extLst>
            </p:cNvPr>
            <p:cNvSpPr txBox="1"/>
            <p:nvPr/>
          </p:nvSpPr>
          <p:spPr>
            <a:xfrm>
              <a:off x="2051" y="7981"/>
              <a:ext cx="15369" cy="104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0000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algn="just" fontAlgn="auto">
                <a:lnSpc>
                  <a:spcPct val="150000"/>
                </a:lnSpc>
                <a:spcAft>
                  <a:spcPct val="0"/>
                </a:spcAft>
              </a:pPr>
              <a:r>
                <a:rPr lang="zh-CN" altLang="zh-CN" sz="2800" kern="1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因为对于任意</a:t>
              </a:r>
              <a:r>
                <a:rPr lang="zh-CN" altLang="zh-CN" sz="2800" i="1" kern="1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x</a:t>
              </a:r>
              <a:r>
                <a:rPr lang="zh-CN" altLang="zh-CN" sz="2800" kern="1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∈R，</a:t>
              </a:r>
              <a:r>
                <a:rPr lang="zh-CN" altLang="zh-CN" sz="2800" i="1" kern="1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x</a:t>
              </a:r>
              <a:r>
                <a:rPr lang="zh-CN" altLang="zh-CN" sz="2800" kern="100" baseline="30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lang="zh-CN" altLang="zh-CN" sz="2800" kern="1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-</a:t>
              </a:r>
              <a:r>
                <a:rPr lang="zh-CN" altLang="zh-CN" sz="2800" i="1" kern="1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x</a:t>
              </a:r>
              <a:r>
                <a:rPr lang="zh-CN" altLang="zh-CN" sz="2800" kern="1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+1=</a:t>
              </a:r>
              <a:r>
                <a:rPr lang="en-US" altLang="zh-CN" sz="2800" kern="1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  </a:t>
              </a:r>
              <a:r>
                <a:rPr lang="zh-CN" altLang="zh-CN" sz="2800" kern="1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                    </a:t>
              </a:r>
              <a:r>
                <a:rPr lang="zh-CN" altLang="zh-CN" sz="2800" kern="1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,所以这是一个真命题.</a:t>
              </a:r>
              <a:endPara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graphicFrame>
          <p:nvGraphicFramePr>
            <p:cNvPr id="27" name="对象 26">
              <a:hlinkClick r:id="" action="ppaction://ole?verb=0"/>
              <a:extLst>
                <a:ext uri="{FF2B5EF4-FFF2-40B4-BE49-F238E27FC236}">
                  <a16:creationId xmlns:a16="http://schemas.microsoft.com/office/drawing/2014/main" id="{F0B02BC9-49CD-7976-E9A5-501E0DBF56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95" y="8041"/>
            <a:ext cx="3072" cy="1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16000" imgH="393700" progId="Equation.KSEE3">
                    <p:embed/>
                  </p:oleObj>
                </mc:Choice>
                <mc:Fallback>
                  <p:oleObj r:id="rId2" imgW="1016000" imgH="393700" progId="Equation.KSEE3">
                    <p:embed/>
                    <p:pic>
                      <p:nvPicPr>
                        <p:cNvPr id="2" name="对象 1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095" y="8041"/>
                          <a:ext cx="3072" cy="11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5862B38-2AAB-5088-23DA-80A7DB278439}"/>
              </a:ext>
            </a:extLst>
          </p:cNvPr>
          <p:cNvSpPr txBox="1"/>
          <p:nvPr/>
        </p:nvSpPr>
        <p:spPr>
          <a:xfrm>
            <a:off x="346075" y="1967230"/>
            <a:ext cx="9755188" cy="5407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spcAft>
                <a:spcPct val="0"/>
              </a:spcAft>
            </a:pPr>
            <a:r>
              <a:rPr lang="zh-CN" alt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命题的否定：</a:t>
            </a:r>
            <a:r>
              <a:rPr lang="zh-CN" altLang="zh-CN" sz="2800" b="1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存在</a:t>
            </a:r>
            <a:r>
              <a:rPr lang="zh-CN" alt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两个等边三角形，它们</a:t>
            </a:r>
            <a:r>
              <a:rPr lang="zh-CN" altLang="zh-CN" sz="2800" b="1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</a:t>
            </a:r>
            <a:r>
              <a:rPr lang="zh-CN" alt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相似</a:t>
            </a:r>
            <a:r>
              <a:rPr lang="en-US" alt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2193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98805" y="1806864"/>
                <a:ext cx="10838180" cy="3566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6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解：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∵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命题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，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+2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+1≠0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”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为假命题，</a:t>
                </a:r>
              </a:p>
              <a:p>
                <a:pPr algn="l">
                  <a:lnSpc>
                    <a:spcPct val="160000"/>
                  </a:lnSpc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∴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它的否定命题：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，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+2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+1=0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”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为真命题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.</a:t>
                </a:r>
              </a:p>
              <a:p>
                <a:pPr algn="l">
                  <a:lnSpc>
                    <a:spcPct val="16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即关于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的方程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+2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+1=0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有实数根，</a:t>
                </a:r>
              </a:p>
              <a:p>
                <a:pPr algn="l">
                  <a:lnSpc>
                    <a:spcPct val="16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=0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时，方程化为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+1=0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显然有解；</a:t>
                </a:r>
              </a:p>
              <a:p>
                <a:pPr algn="l">
                  <a:lnSpc>
                    <a:spcPct val="16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≠0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时，应满足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∆=4−4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≥0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，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≤1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≠0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；</a:t>
                </a:r>
              </a:p>
              <a:p>
                <a:pPr algn="l">
                  <a:lnSpc>
                    <a:spcPct val="16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综上可知，实数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的取值范围是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(−∞,1].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" y="1806864"/>
                <a:ext cx="10838180" cy="3566041"/>
              </a:xfrm>
              <a:prstGeom prst="rect">
                <a:avLst/>
              </a:prstGeom>
              <a:blipFill>
                <a:blip r:embed="rId3"/>
                <a:stretch>
                  <a:fillRect l="-937" b="-2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82295" y="1380144"/>
                <a:ext cx="10768965" cy="462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例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3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已知命题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，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+2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+1≠0</m:t>
                    </m:r>
                  </m:oMath>
                </a14:m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”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为假命题，求实数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𝑎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的取值范围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95" y="1380144"/>
                <a:ext cx="10768965" cy="462499"/>
              </a:xfrm>
              <a:prstGeom prst="rect">
                <a:avLst/>
              </a:prstGeom>
              <a:blipFill>
                <a:blip r:embed="rId4"/>
                <a:stretch>
                  <a:fillRect l="-943" t="-13514" r="-472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9C455700-A342-452B-00A6-532388C0EB22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0F115E-78B9-85AF-38E7-06A782EF4238}"/>
              </a:ext>
            </a:extLst>
          </p:cNvPr>
          <p:cNvGrpSpPr/>
          <p:nvPr/>
        </p:nvGrpSpPr>
        <p:grpSpPr>
          <a:xfrm>
            <a:off x="696707" y="675640"/>
            <a:ext cx="8336413" cy="466090"/>
            <a:chOff x="3559" y="2307"/>
            <a:chExt cx="25413" cy="73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FA1A39A-EFF2-D0E9-2556-766E3EBD4E42}"/>
                </a:ext>
              </a:extLst>
            </p:cNvPr>
            <p:cNvSpPr txBox="1"/>
            <p:nvPr/>
          </p:nvSpPr>
          <p:spPr>
            <a:xfrm>
              <a:off x="3559" y="2316"/>
              <a:ext cx="254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题型三：全称量词命题、存在量词命题为假时求参数问题</a:t>
              </a: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DB4CD739-064F-AA0A-2529-BC2B2204FD1C}"/>
                </a:ext>
              </a:extLst>
            </p:cNvPr>
            <p:cNvSpPr/>
            <p:nvPr/>
          </p:nvSpPr>
          <p:spPr>
            <a:xfrm>
              <a:off x="3559" y="2307"/>
              <a:ext cx="24120" cy="684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42492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79450" y="799465"/>
                <a:ext cx="10985500" cy="1996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8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方法技巧：</a:t>
                </a:r>
              </a:p>
              <a:p>
                <a:pPr algn="l">
                  <a:lnSpc>
                    <a:spcPct val="180000"/>
                  </a:lnSpc>
                </a:pPr>
                <a:r>
                  <a:rPr 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已知命题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𝑝</m:t>
                    </m:r>
                  </m:oMath>
                </a14:m>
                <a:r>
                  <a:rPr 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为假时，一般转化为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¬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𝑝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是真命题求参数，从而减少失误，运算过程中注意合理的选择方法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" y="799465"/>
                <a:ext cx="10985500" cy="1996380"/>
              </a:xfrm>
              <a:prstGeom prst="rect">
                <a:avLst/>
              </a:prstGeom>
              <a:blipFill>
                <a:blip r:embed="rId3"/>
                <a:stretch>
                  <a:fillRect l="-808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3066899-2DA8-6651-2756-64B94F411CFA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672753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>
            <a:extLst>
              <a:ext uri="{FF2B5EF4-FFF2-40B4-BE49-F238E27FC236}">
                <a16:creationId xmlns:a16="http://schemas.microsoft.com/office/drawing/2014/main" id="{880DBB07-D874-09F0-9CDB-5D50E3DCC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1052513"/>
            <a:ext cx="11531600" cy="58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变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3-1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若对</a:t>
            </a:r>
            <a:r>
              <a:rPr lang="en-US" altLang="zh-CN" sz="2400" dirty="0">
                <a:latin typeface="Cambria Math" panose="02040503050406030204" pitchFamily="18" charset="0"/>
              </a:rPr>
              <a:t>∀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2&lt;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&lt;4}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，恒有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&lt;3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成立，求实数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的取值范围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BD014BAE-79DC-11EF-506A-135F09DE4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3919538"/>
            <a:ext cx="1108233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解得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≥3.</a:t>
            </a:r>
            <a:endParaRPr lang="zh-CN" altLang="zh-CN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故实数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的取值范围为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≥3}.</a:t>
            </a:r>
            <a:endParaRPr lang="zh-CN" altLang="zh-CN" sz="1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724" name="对象 7">
            <a:extLst>
              <a:ext uri="{FF2B5EF4-FFF2-40B4-BE49-F238E27FC236}">
                <a16:creationId xmlns:a16="http://schemas.microsoft.com/office/drawing/2014/main" id="{2D372B38-768C-CA7D-9383-60BC7409DF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442119"/>
              </p:ext>
            </p:extLst>
          </p:nvPr>
        </p:nvGraphicFramePr>
        <p:xfrm>
          <a:off x="700088" y="2035175"/>
          <a:ext cx="109728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0998200" imgH="596900" progId="Word.Document.8">
                  <p:embed/>
                </p:oleObj>
              </mc:Choice>
              <mc:Fallback>
                <p:oleObj name="文档" r:id="rId2" imgW="10998200" imgH="596900" progId="Word.Document.8">
                  <p:embed/>
                  <p:pic>
                    <p:nvPicPr>
                      <p:cNvPr id="30724" name="对象 7">
                        <a:extLst>
                          <a:ext uri="{FF2B5EF4-FFF2-40B4-BE49-F238E27FC236}">
                            <a16:creationId xmlns:a16="http://schemas.microsoft.com/office/drawing/2014/main" id="{2D372B38-768C-CA7D-9383-60BC7409D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2035175"/>
                        <a:ext cx="1097280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DA8397-B25B-DA30-EA61-835C3F4E1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552858"/>
              </p:ext>
            </p:extLst>
          </p:nvPr>
        </p:nvGraphicFramePr>
        <p:xfrm>
          <a:off x="766763" y="2306638"/>
          <a:ext cx="5268912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270500" imgH="1930400" progId="Word.Document.12">
                  <p:embed/>
                </p:oleObj>
              </mc:Choice>
              <mc:Fallback>
                <p:oleObj name="文档" r:id="rId4" imgW="5270500" imgH="1930400" progId="Word.Document.12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7DA8397-B25B-DA30-EA61-835C3F4E16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2306638"/>
                        <a:ext cx="5268912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5486FF6-8F84-8EEE-E2E5-D2E9A929C1F3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972877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025" y="699135"/>
            <a:ext cx="1107884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sz="2800" b="1" kern="10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全称量词命题的否定：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800" kern="100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                             </a:t>
            </a:r>
            <a:r>
              <a:rPr lang="en-US" altLang="zh-CN" sz="28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sz="28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∀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sz="2800" kern="100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8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en-US" sz="28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的否定为</a:t>
            </a:r>
            <a:r>
              <a:rPr lang="en-US" altLang="zh-CN" sz="28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sz="2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∃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sz="2800" kern="100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b="1" baseline="30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¬</a:t>
            </a:r>
            <a:r>
              <a:rPr lang="en-US" sz="28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en-US" sz="28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endParaRPr lang="en-US" altLang="en-US" sz="2800" kern="100">
              <a:solidFill>
                <a:srgbClr val="00B0F0"/>
              </a:solidFill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0025" y="3392805"/>
            <a:ext cx="1107884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sz="2800" b="1" kern="10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存在量词命题</a:t>
            </a:r>
            <a:r>
              <a:rPr lang="zh-CN" altLang="en-US" sz="2800" b="1" kern="10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的否定</a:t>
            </a:r>
            <a:r>
              <a:rPr lang="zh-CN" sz="2800" b="1" kern="10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8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              “</a:t>
            </a:r>
            <a:r>
              <a:rPr lang="zh-CN" sz="2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∃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sz="2800" kern="100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8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en-US" sz="28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的否定为</a:t>
            </a:r>
            <a:r>
              <a:rPr lang="en-US" altLang="zh-CN" sz="28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sz="28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∀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sz="2800" kern="100"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 b="1" baseline="300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¬</a:t>
            </a:r>
            <a:r>
              <a:rPr lang="en-US" sz="28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en-US" sz="28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2800" kern="100">
              <a:solidFill>
                <a:srgbClr val="00B0F0"/>
              </a:solidFill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0025" y="2433955"/>
            <a:ext cx="8221345" cy="60769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sz="2800" b="1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全称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量词命题的否定变成了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存在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量词命题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.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0025" y="5127625"/>
            <a:ext cx="8221345" cy="60769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存在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量词命题的否定变成了</a:t>
            </a:r>
            <a:r>
              <a:rPr lang="zh-CN" sz="2800" b="1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全称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量词命题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.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108650-AF20-BBFF-A039-58D6F07350ED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774065" y="2250440"/>
            <a:ext cx="10000615" cy="2357755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章末复习课</a:t>
            </a:r>
          </a:p>
        </p:txBody>
      </p:sp>
    </p:spTree>
    <p:extLst>
      <p:ext uri="{BB962C8B-B14F-4D97-AF65-F5344CB8AC3E}">
        <p14:creationId xmlns:p14="http://schemas.microsoft.com/office/powerpoint/2010/main" val="1664709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99390" y="770255"/>
            <a:ext cx="11791950" cy="114046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lstStyle/>
          <a:p>
            <a:pPr algn="l" defTabSz="914400" fontAlgn="auto">
              <a:lnSpc>
                <a:spcPct val="130000"/>
              </a:lnSpc>
              <a:tabLst>
                <a:tab pos="1614805" algn="l"/>
                <a:tab pos="5292725" algn="l"/>
                <a:tab pos="9688830" algn="l"/>
              </a:tabLst>
            </a:pPr>
            <a:r>
              <a:rPr lang="zh-CN" altLang="en-US" sz="2400" b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全称量词</a:t>
            </a:r>
            <a:r>
              <a:rPr lang="zh-CN" alt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短语“</a:t>
            </a:r>
            <a:r>
              <a:rPr lang="zh-CN" altLang="en-US" sz="24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所有的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”“</a:t>
            </a:r>
            <a:r>
              <a:rPr lang="zh-CN" altLang="en-US" sz="24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任意一个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”在逻辑中通常叫做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全称量词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</a:p>
          <a:p>
            <a:pPr algn="l" defTabSz="914400" fontAlgn="auto">
              <a:lnSpc>
                <a:spcPct val="130000"/>
              </a:lnSpc>
              <a:tabLst>
                <a:tab pos="1614805" algn="l"/>
                <a:tab pos="5292725" algn="l"/>
                <a:tab pos="9688830" algn="l"/>
              </a:tabLst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             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并用符号“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∀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99390" y="2014855"/>
            <a:ext cx="11793855" cy="114046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lstStyle/>
          <a:p>
            <a:pPr algn="l" defTabSz="914400" fontAlgn="auto">
              <a:lnSpc>
                <a:spcPct val="130000"/>
              </a:lnSpc>
              <a:tabLst>
                <a:tab pos="1614805" algn="l"/>
                <a:tab pos="5292725" algn="l"/>
                <a:tab pos="9688830" algn="l"/>
              </a:tabLst>
            </a:pPr>
            <a:r>
              <a:rPr lang="zh-CN" altLang="en-US" sz="2400" b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全称量词命题的表述形式</a:t>
            </a:r>
            <a:r>
              <a:rPr lang="zh-CN" alt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全称量词命题“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sz="2400" b="1" i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中任意一个</a:t>
            </a:r>
            <a:r>
              <a:rPr lang="en-US" altLang="zh-CN" sz="2400" b="1" i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b="1" i="1" err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400" b="1" err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err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成立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”，</a:t>
            </a:r>
          </a:p>
          <a:p>
            <a:pPr algn="l" defTabSz="914400" fontAlgn="auto">
              <a:lnSpc>
                <a:spcPct val="130000"/>
              </a:lnSpc>
              <a:tabLst>
                <a:tab pos="1614805" algn="l"/>
                <a:tab pos="5292725" algn="l"/>
                <a:tab pos="9688830" algn="l"/>
              </a:tabLst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                                          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可用符号简记为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∀</a:t>
            </a:r>
            <a:r>
              <a:rPr lang="en-US" altLang="zh-CN" sz="2400" b="1" i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altLang="zh-CN" sz="2400" b="1" i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b="1" i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400" b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.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99390" y="3259455"/>
            <a:ext cx="11791950" cy="114046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lstStyle/>
          <a:p>
            <a:pPr algn="l" defTabSz="914400" fontAlgn="auto">
              <a:lnSpc>
                <a:spcPct val="130000"/>
              </a:lnSpc>
              <a:tabLst>
                <a:tab pos="1614805" algn="l"/>
                <a:tab pos="5292725" algn="l"/>
                <a:tab pos="9688830" algn="l"/>
              </a:tabLst>
            </a:pPr>
            <a:r>
              <a:rPr lang="zh-CN" altLang="en-US" sz="2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存在量词</a:t>
            </a:r>
            <a:r>
              <a:rPr lang="zh-CN" altLang="en-US" sz="24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短语“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存在一个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”“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至少一个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”在逻辑中通常叫做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存在量词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</a:p>
          <a:p>
            <a:pPr algn="l" defTabSz="914400" fontAlgn="auto">
              <a:lnSpc>
                <a:spcPct val="130000"/>
              </a:lnSpc>
              <a:tabLst>
                <a:tab pos="1614805" algn="l"/>
                <a:tab pos="5292725" algn="l"/>
                <a:tab pos="9688830" algn="l"/>
              </a:tabLst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             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并用符号“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∃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表示．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99390" y="4504055"/>
            <a:ext cx="11793855" cy="114046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lstStyle/>
          <a:p>
            <a:pPr algn="l" defTabSz="914400" fontAlgn="auto">
              <a:lnSpc>
                <a:spcPct val="130000"/>
              </a:lnSpc>
              <a:tabLst>
                <a:tab pos="1614805" algn="l"/>
                <a:tab pos="5292725" algn="l"/>
                <a:tab pos="9688830" algn="l"/>
              </a:tabLst>
            </a:pPr>
            <a:r>
              <a:rPr lang="zh-CN" altLang="en-US" sz="2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存在量词命题的表述形式：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全称量词命题“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存在</a:t>
            </a:r>
            <a:r>
              <a:rPr lang="en-US" altLang="zh-CN" sz="2400" b="1" i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中的元素</a:t>
            </a:r>
            <a:r>
              <a:rPr lang="en-US" altLang="zh-CN" sz="2400" b="1" i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b="1" i="1" err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400" b="1" err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err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成立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”，</a:t>
            </a:r>
          </a:p>
          <a:p>
            <a:pPr algn="l" defTabSz="914400" fontAlgn="auto">
              <a:lnSpc>
                <a:spcPct val="130000"/>
              </a:lnSpc>
              <a:tabLst>
                <a:tab pos="1614805" algn="l"/>
                <a:tab pos="5292725" algn="l"/>
                <a:tab pos="9688830" algn="l"/>
              </a:tabLst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                                               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可用符号简记为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∃</a:t>
            </a:r>
            <a:r>
              <a:rPr lang="en-US" altLang="zh-CN" sz="2400" b="1" i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altLang="zh-CN" sz="2400" b="1" i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b="1" i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400" b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.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B855E9-60B5-7FCC-710F-64A695901DC7}"/>
              </a:ext>
            </a:extLst>
          </p:cNvPr>
          <p:cNvSpPr txBox="1"/>
          <p:nvPr/>
        </p:nvSpPr>
        <p:spPr>
          <a:xfrm>
            <a:off x="0" y="0"/>
            <a:ext cx="952237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知识回顾</a:t>
            </a:r>
            <a:r>
              <a:rPr lang="en-US" alt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全称量词命题和存在量词命题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25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0E9FC9-B3D8-7D06-6678-E1591F18F4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28" y="714375"/>
            <a:ext cx="12157790" cy="60263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07277F-FC66-0F25-B176-EB94336A200C}"/>
              </a:ext>
            </a:extLst>
          </p:cNvPr>
          <p:cNvSpPr txBox="1"/>
          <p:nvPr/>
        </p:nvSpPr>
        <p:spPr>
          <a:xfrm>
            <a:off x="0" y="0"/>
            <a:ext cx="952237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知识回顾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B82BC5EA-9012-6409-8E81-80A51F15F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671394"/>
            <a:ext cx="11531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Courier New" panose="02070309020205020404" pitchFamily="49" charset="0"/>
              </a:rPr>
              <a:t>1.</a:t>
            </a: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集合的含义与表示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5448FC0-BA84-804C-8089-27D21192A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1347669"/>
            <a:ext cx="11082337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某些指定的对象集在一起就成为一个集合，简称集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其中每个对象叫做元素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集合中的元素具有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确定性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互异性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无序性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(2)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集合常用的表示方法有：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列举法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描述法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，它们各有优点，要根据具体需要选择恰当的方法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Venn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图</a:t>
            </a:r>
            <a:r>
              <a:rPr lang="zh-CN" altLang="en-US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）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7F0C0B-1DF8-B54F-A5AE-E321D67D1313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9955B5B7-14F4-1AAE-C92F-023B7DC3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3402256"/>
            <a:ext cx="11531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2.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元素与集合、集合与集合之间的关系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1">
                <a:extLst>
                  <a:ext uri="{FF2B5EF4-FFF2-40B4-BE49-F238E27FC236}">
                    <a16:creationId xmlns:a16="http://schemas.microsoft.com/office/drawing/2014/main" id="{62737E6E-5BE6-A2D5-241E-0DD06B778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831" y="3873010"/>
                <a:ext cx="11082337" cy="2792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tabLst>
                    <a:tab pos="27003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tabLst>
                    <a:tab pos="27003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27003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27003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27003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7003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7003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7003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700338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</a:pP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元素与集合之间的关系是属于、不属于的关系，对于任意一个元素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，要么是给定集合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中的元素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(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en-US" altLang="zh-CN" sz="2400" dirty="0" err="1">
                    <a:latin typeface="宋体" panose="02010600030101010101" pitchFamily="2" charset="-122"/>
                    <a:cs typeface="Times New Roman" panose="02020603050405020304" pitchFamily="18" charset="0"/>
                  </a:rPr>
                  <a:t>∈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)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，要么不是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zh-CN" altLang="zh-CN" sz="2400" dirty="0">
                    <a:latin typeface="宋体" panose="02010600030101010101" pitchFamily="2" charset="-122"/>
                    <a:ea typeface="MS Gothic" panose="020B0609070205080204" pitchFamily="49" charset="-128"/>
                  </a:rPr>
                  <a:t>∉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).</a:t>
                </a:r>
              </a:p>
              <a:p>
                <a:pPr algn="just" eaLnBrk="1" hangingPunct="1">
                  <a:lnSpc>
                    <a:spcPct val="150000"/>
                  </a:lnSpc>
                </a:pP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对于两个集合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B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，可分成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⊆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B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B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⊆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zh-CN" altLang="en-US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，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C-KT" pitchFamily="65" charset="-122"/>
                      </a:rPr>
                      <m:t>⊈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B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-KT" pitchFamily="65" charset="-122"/>
                      </a:rPr>
                      <m:t>⊈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⊆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B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又可分为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⊊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B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＝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B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两种情况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.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在解题时要注意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空集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的特殊性及特殊作用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.</a:t>
                </a:r>
              </a:p>
              <a:p>
                <a:pPr algn="just" eaLnBrk="1" hangingPunct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Courier New" panose="02070309020205020404" pitchFamily="49" charset="0"/>
                  </a:rPr>
                  <a:t>！真子集的个数</a:t>
                </a:r>
                <a:endParaRPr lang="zh-CN" altLang="zh-CN" sz="1000" dirty="0">
                  <a:solidFill>
                    <a:srgbClr val="FF0000"/>
                  </a:solidFill>
                  <a:latin typeface="宋体" panose="02010600030101010101" pitchFamily="2" charset="-122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0" name="矩形 1">
                <a:extLst>
                  <a:ext uri="{FF2B5EF4-FFF2-40B4-BE49-F238E27FC236}">
                    <a16:creationId xmlns:a16="http://schemas.microsoft.com/office/drawing/2014/main" id="{62737E6E-5BE6-A2D5-241E-0DD06B778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831" y="3873010"/>
                <a:ext cx="11082337" cy="2792239"/>
              </a:xfrm>
              <a:prstGeom prst="rect">
                <a:avLst/>
              </a:prstGeom>
              <a:blipFill>
                <a:blip r:embed="rId2"/>
                <a:stretch>
                  <a:fillRect l="-801" r="-801" b="-36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6FE8C7B9-0CEA-7AAA-86DD-6E35F8678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728663"/>
            <a:ext cx="11531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3.</a:t>
            </a: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集合与集合之间的运算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7634AC3F-CB44-CBCC-5C95-E311FA234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1428750"/>
            <a:ext cx="11082337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并、交、补是集合间的基本运算，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Venn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数轴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是集合运算的重要工具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注意集合之间的运算与集合之间关系的转化，如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 dirty="0">
                <a:latin typeface="Cambria Math" panose="02040503050406030204" pitchFamily="18" charset="0"/>
              </a:rPr>
              <a:t>⊆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en-US" altLang="zh-CN" sz="2400" dirty="0">
                <a:latin typeface="Cambria Math" panose="02040503050406030204" pitchFamily="18" charset="0"/>
              </a:rPr>
              <a:t>⇔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∩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 dirty="0">
                <a:latin typeface="Cambria Math" panose="02040503050406030204" pitchFamily="18" charset="0"/>
              </a:rPr>
              <a:t>⇔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∪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A8229CC3-B835-32CD-2AEF-1133AB7D3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2517775"/>
            <a:ext cx="11531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  <a:defRPr/>
            </a:pPr>
            <a:r>
              <a:rPr lang="en-US" altLang="zh-CN" sz="2400" kern="100">
                <a:latin typeface="Times New Roman"/>
                <a:cs typeface="Courier New"/>
              </a:rPr>
              <a:t>4.</a:t>
            </a:r>
            <a:r>
              <a:rPr lang="zh-CN" altLang="zh-CN" sz="2400" kern="100" dirty="0">
                <a:latin typeface="Times New Roman"/>
                <a:ea typeface="黑体"/>
                <a:cs typeface="Times New Roman"/>
              </a:rPr>
              <a:t>充要条件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59569B8C-B802-5EEC-368D-0B78B3277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3217863"/>
            <a:ext cx="11082337" cy="223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在判定充分条件、必要条件时，要注意既要看由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p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能否推出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q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，又要看由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q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能否推出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p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，不能顾此失彼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证明题一般是要求就充要条件进行论证，证明时要分两个方面，防止将充分条件和必要条件的证明弄混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A270A9-C51A-FACA-52E5-D77CBA3D450C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集合及充要条件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FE7C8A83-D339-9146-6FDA-A65943F2F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752475"/>
            <a:ext cx="11531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5.</a:t>
            </a: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全称量词命题、存在量词命题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598AED94-20C5-5888-17BB-A9BE7554F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1428750"/>
            <a:ext cx="11082337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要注意全称量词命题、存在量词命题的自然语言之间的转换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(2)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常用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都是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表示全称肯定，它的存在否定为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不都是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，两者互为否定；用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都不是</a:t>
            </a:r>
            <a:r>
              <a:rPr lang="zh-CN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表示全称否定，它的存在肯定可用</a:t>
            </a:r>
            <a:r>
              <a:rPr lang="zh-CN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至少有一个是</a:t>
            </a:r>
            <a:r>
              <a:rPr lang="zh-CN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来表示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41A6B8-70DA-637F-BD5D-1A6BB5B38ECA}"/>
              </a:ext>
            </a:extLst>
          </p:cNvPr>
          <p:cNvSpPr txBox="1"/>
          <p:nvPr/>
        </p:nvSpPr>
        <p:spPr>
          <a:xfrm>
            <a:off x="-1" y="0"/>
            <a:ext cx="9026769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全称量词命题和存在量词命题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51176716-A89F-9948-F16B-1251824FE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1233488"/>
            <a:ext cx="11531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  <a:defRPr/>
            </a:pPr>
            <a:r>
              <a:rPr lang="zh-CN" altLang="zh-CN" sz="2400" kern="100">
                <a:latin typeface="Times New Roman"/>
                <a:cs typeface="Times New Roman"/>
              </a:rPr>
              <a:t>要点一　集合的基本概念</a:t>
            </a:r>
            <a:endParaRPr lang="zh-CN" altLang="zh-CN" sz="1050" kern="100">
              <a:latin typeface="宋体"/>
              <a:cs typeface="Courier New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EE690AC1-8C6C-D137-D4C8-CEB71B557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1933575"/>
            <a:ext cx="11082337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与集合中的元素有关问题的求解策略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确定集合的元素是什么，即集合是数集还是点集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(2)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看这些元素满足什么限制条件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(3)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根据限制条件列式求参数的值或确定集合中元素的个数时，要注意检验集合是否满足元素的互异性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D430D6-B23F-3062-1AE4-0D2B0E51FB35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758C55D6-64B3-DFC1-76EF-7FECE7C36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728663"/>
            <a:ext cx="115316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4572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【例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设集合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{1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4}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中元素的个数是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	A.4  	B.5  			C.6  			D.7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	(2)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已知集合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{0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2}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y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y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中元素的个数是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	A.1  	B.3  			C.5 		 	D.9	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40569B-BC0B-4C96-5936-ACE4A2F833AA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>
            <a:extLst>
              <a:ext uri="{FF2B5EF4-FFF2-40B4-BE49-F238E27FC236}">
                <a16:creationId xmlns:a16="http://schemas.microsoft.com/office/drawing/2014/main" id="{EA1F15B7-BD30-1E66-E4B4-B2E39C948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728663"/>
            <a:ext cx="1153160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解析　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(1)</a:t>
            </a:r>
            <a:r>
              <a:rPr lang="en-US" altLang="zh-CN" sz="2400" dirty="0">
                <a:latin typeface="宋体" panose="02010600030101010101" pitchFamily="2" charset="-122"/>
                <a:ea typeface="仿宋_GB2312" pitchFamily="49" charset="-122"/>
                <a:cs typeface="Times New Roman" panose="02020603050405020304" pitchFamily="18" charset="0"/>
              </a:rPr>
              <a:t>∵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en-US" altLang="zh-CN" sz="2400" dirty="0" err="1">
                <a:latin typeface="宋体" panose="02010600030101010101" pitchFamily="2" charset="-122"/>
                <a:ea typeface="仿宋_GB2312" pitchFamily="49" charset="-122"/>
                <a:cs typeface="Times New Roman" panose="02020603050405020304" pitchFamily="18" charset="0"/>
              </a:rPr>
              <a:t>∈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b</a:t>
            </a:r>
            <a:r>
              <a:rPr lang="en-US" altLang="zh-CN" sz="2400" dirty="0" err="1">
                <a:latin typeface="宋体" panose="02010600030101010101" pitchFamily="2" charset="-122"/>
                <a:ea typeface="仿宋_GB2312" pitchFamily="49" charset="-122"/>
                <a:cs typeface="Times New Roman" panose="02020603050405020304" pitchFamily="18" charset="0"/>
              </a:rPr>
              <a:t>∈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＋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b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，所以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4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5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6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8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宋体" panose="02010600030101010101" pitchFamily="2" charset="-122"/>
                <a:ea typeface="仿宋_GB2312" pitchFamily="49" charset="-122"/>
                <a:cs typeface="Times New Roman" panose="02020603050405020304" pitchFamily="18" charset="0"/>
              </a:rPr>
              <a:t>∴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B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中有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6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个元素，故选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C.</a:t>
            </a:r>
            <a:endParaRPr lang="zh-CN" altLang="zh-CN" sz="1000" dirty="0">
              <a:latin typeface="宋体" panose="02010600030101010101" pitchFamily="2" charset="-122"/>
              <a:ea typeface="仿宋_GB2312" pitchFamily="49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(2)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；当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；当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；当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；当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；当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；当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；当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；当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y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0.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根据集合中元素的互异性知，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中元素有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，共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5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个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答案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(1)C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(2)C</a:t>
            </a:r>
            <a:endParaRPr lang="zh-CN" altLang="zh-CN" sz="1000" dirty="0">
              <a:solidFill>
                <a:srgbClr val="FF0000"/>
              </a:solidFill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8B2D9-06CB-1B1F-FA0F-29A4BE79FD59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51DE4B7D-7792-22BA-39C0-2DCB77E52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817563"/>
            <a:ext cx="114173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4572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【训练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设集合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baseline="300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0}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，则满足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∪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{0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2}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的个数是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	A.1  	B.3  			C.4  			D.6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	(2)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已知集合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{1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en-US" altLang="zh-CN" sz="2400" baseline="300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4}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的值为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________.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103E1067-C2B7-9161-7646-DC6AB456A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3068638"/>
            <a:ext cx="11304587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解析　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(1)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易知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，又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en-US" altLang="zh-CN" sz="2400" dirty="0">
                <a:latin typeface="宋体" panose="02010600030101010101" pitchFamily="2" charset="-122"/>
                <a:ea typeface="仿宋_GB2312" pitchFamily="49" charset="-122"/>
                <a:cs typeface="Times New Roman" panose="02020603050405020304" pitchFamily="18" charset="0"/>
              </a:rPr>
              <a:t>∪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B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，所以集合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B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可以是：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{0}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2}.</a:t>
            </a:r>
            <a:endParaRPr lang="zh-CN" altLang="zh-CN" sz="1000" dirty="0">
              <a:latin typeface="宋体" panose="02010600030101010101" pitchFamily="2" charset="-122"/>
              <a:ea typeface="仿宋_GB2312" pitchFamily="49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(2)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＋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5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13}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，符合题意；</a:t>
            </a:r>
            <a:endParaRPr lang="zh-CN" altLang="zh-CN" sz="1000" dirty="0">
              <a:latin typeface="宋体" panose="02010600030101010101" pitchFamily="2" charset="-122"/>
              <a:ea typeface="仿宋_GB2312" pitchFamily="49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＋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5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或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1.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若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{1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5}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，符合题意；若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＋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，不满足元素的互异性，故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答案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(1)C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(2)3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endParaRPr lang="zh-CN" altLang="zh-CN" sz="1000" dirty="0">
              <a:solidFill>
                <a:srgbClr val="FF0000"/>
              </a:solidFill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9BFFBB-942E-8A81-0722-A644BC2E6C00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>
            <a:extLst>
              <a:ext uri="{FF2B5EF4-FFF2-40B4-BE49-F238E27FC236}">
                <a16:creationId xmlns:a16="http://schemas.microsoft.com/office/drawing/2014/main" id="{41EA9C31-6FB8-82F3-5977-8983C944F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1089025"/>
            <a:ext cx="114173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要点二　集合间的关系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4765BA89-D87A-FF99-EE9D-31A436823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1758950"/>
            <a:ext cx="11191875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集合与集合之间的关系是包含和相等的关系，判断两集合之间的关系，可从元素特征入手，并注意代表元素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5A03B5-ADC3-56A3-3804-9C01812E7BC0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集合的关系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>
            <a:extLst>
              <a:ext uri="{FF2B5EF4-FFF2-40B4-BE49-F238E27FC236}">
                <a16:creationId xmlns:a16="http://schemas.microsoft.com/office/drawing/2014/main" id="{1116B98D-E59C-5550-A795-58BFB82D5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912813"/>
            <a:ext cx="11531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4572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【例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已知集合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baseline="300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400" b="1">
                <a:latin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|0&lt;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&lt;5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400" b="1">
                <a:latin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，则满足条件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>
                <a:latin typeface="Cambria Math" panose="02040503050406030204" pitchFamily="18" charset="0"/>
              </a:rPr>
              <a:t>⊆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C</a:t>
            </a:r>
            <a:r>
              <a:rPr lang="en-US" altLang="zh-CN" sz="2400">
                <a:latin typeface="Cambria Math" panose="02040503050406030204" pitchFamily="18" charset="0"/>
              </a:rPr>
              <a:t>⊆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C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的个数为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	A.1  	B.2  		C.3  			D.4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	(2)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{1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4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{1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baseline="300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en-US" altLang="zh-CN" sz="2400">
                <a:latin typeface="Cambria Math" panose="02040503050406030204" pitchFamily="18" charset="0"/>
              </a:rPr>
              <a:t>⊆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________.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	(3)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已知集合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7}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1&lt;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&lt;2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1}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en-US" altLang="zh-CN" sz="2400">
                <a:latin typeface="Cambria Math" panose="02040503050406030204" pitchFamily="18" charset="0"/>
              </a:rPr>
              <a:t>⊆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，则实数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的取值范围是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________.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7BC89A-9F0E-11B6-7855-A2A83308393B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集合的关系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" y="743585"/>
            <a:ext cx="1178496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例</a:t>
            </a:r>
            <a:r>
              <a:rPr lang="zh-CN" altLang="en-US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已知∀</a:t>
            </a:r>
            <a:r>
              <a:rPr lang="en-US" altLang="zh-CN" sz="28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∈R</a:t>
            </a:r>
            <a:r>
              <a:rPr lang="zh-CN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，不等式</a:t>
            </a:r>
            <a:r>
              <a:rPr lang="en-US" altLang="zh-CN" sz="28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＋</a:t>
            </a:r>
            <a:r>
              <a:rPr lang="en-US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lang="en-US" altLang="zh-CN" sz="28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zh-CN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1&gt;</a:t>
            </a:r>
            <a:r>
              <a:rPr lang="en-US" altLang="zh-CN" sz="28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m</a:t>
            </a:r>
            <a:r>
              <a:rPr lang="zh-CN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恒成立，求实数</a:t>
            </a:r>
            <a:r>
              <a:rPr lang="en-US" altLang="zh-CN" sz="28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m</a:t>
            </a:r>
            <a:r>
              <a:rPr lang="zh-CN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的取值范围</a:t>
            </a:r>
            <a:r>
              <a:rPr lang="zh-CN" altLang="zh-CN" sz="2800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.</a:t>
            </a:r>
            <a:endParaRPr lang="zh-CN" altLang="zh-CN" sz="2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8150" y="1642110"/>
            <a:ext cx="10981690" cy="43999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C0000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【解析】令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y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en-US" altLang="zh-CN" sz="2800" kern="100" baseline="300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2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＋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4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1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en-US" altLang="zh-CN" sz="2800" kern="100" err="1">
                <a:latin typeface="宋体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∈</a:t>
            </a:r>
            <a:r>
              <a:rPr lang="en-US" altLang="zh-CN" sz="2800" b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R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，则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y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(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＋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2)</a:t>
            </a:r>
            <a:r>
              <a:rPr lang="en-US" altLang="zh-CN" sz="2800" kern="100" baseline="300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2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5</a:t>
            </a:r>
            <a:r>
              <a:rPr lang="en-US" altLang="zh-CN" sz="2800" kern="100">
                <a:latin typeface="宋体" panose="02010600030101010101" pitchFamily="2" charset="-122"/>
                <a:ea typeface="方正中等线简体" panose="03000509000000000000" pitchFamily="65" charset="-122"/>
                <a:cs typeface="Times New Roman" panose="02020603050405020304" pitchFamily="18" charset="0"/>
              </a:rPr>
              <a:t>≥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5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endParaRPr lang="zh-CN" altLang="zh-CN" sz="2800" kern="10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        因为</a:t>
            </a:r>
            <a:r>
              <a:rPr lang="zh-CN" altLang="zh-CN" sz="2800" kern="100">
                <a:latin typeface="宋体" panose="02010600030101010101" pitchFamily="2" charset="-122"/>
                <a:ea typeface="MS Mincho" panose="02020609040205080304" pitchFamily="49" charset="-128"/>
                <a:cs typeface="MS Mincho" panose="02020609040205080304" pitchFamily="49" charset="-128"/>
              </a:rPr>
              <a:t>∀</a:t>
            </a:r>
            <a:r>
              <a:rPr lang="en-US" altLang="zh-CN" sz="2800" i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en-US" altLang="zh-CN" sz="2800" kern="100" err="1">
                <a:latin typeface="宋体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∈</a:t>
            </a:r>
            <a:r>
              <a:rPr lang="en-US" altLang="zh-CN" sz="2800" b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R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，不等式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en-US" altLang="zh-CN" sz="2800" kern="100" baseline="300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2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＋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4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1&gt;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m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恒成立，</a:t>
            </a:r>
            <a:endParaRPr lang="zh-CN" altLang="zh-CN" sz="2800" kern="10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        所以只要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m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&lt;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5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即可</a:t>
            </a:r>
            <a:r>
              <a:rPr lang="en-US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</a:t>
            </a:r>
            <a:endParaRPr lang="zh-CN" altLang="zh-CN" sz="2800" kern="1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所以</a:t>
            </a:r>
            <a:r>
              <a:rPr lang="en-US" altLang="zh-CN" sz="2800" i="1" kern="1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的取值范围是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{</a:t>
            </a:r>
            <a:r>
              <a:rPr lang="en-US" altLang="zh-CN" sz="2800" i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m</a:t>
            </a:r>
            <a:r>
              <a:rPr lang="en-US" altLang="zh-CN" sz="2800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|</a:t>
            </a:r>
            <a:r>
              <a:rPr lang="en-US" altLang="zh-CN" sz="2800" i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m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&lt;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5}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</a:p>
          <a:p>
            <a:pPr algn="just" fontAlgn="auto">
              <a:lnSpc>
                <a:spcPct val="100000"/>
              </a:lnSpc>
              <a:spcAft>
                <a:spcPct val="0"/>
              </a:spcAft>
            </a:pPr>
            <a:endParaRPr lang="zh-CN" altLang="zh-CN" sz="2800" kern="10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fontAlgn="auto">
              <a:lnSpc>
                <a:spcPct val="100000"/>
              </a:lnSpc>
              <a:spcAft>
                <a:spcPct val="0"/>
              </a:spcAft>
            </a:pPr>
            <a:endParaRPr lang="zh-CN" altLang="zh-CN" sz="2800" kern="10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fontAlgn="auto">
              <a:lnSpc>
                <a:spcPct val="100000"/>
              </a:lnSpc>
              <a:spcAft>
                <a:spcPct val="0"/>
              </a:spcAft>
            </a:pPr>
            <a:endParaRPr lang="zh-CN" altLang="zh-CN" sz="2800" kern="10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fontAlgn="auto">
              <a:lnSpc>
                <a:spcPct val="100000"/>
              </a:lnSpc>
              <a:spcAft>
                <a:spcPct val="0"/>
              </a:spcAft>
            </a:pPr>
            <a:endParaRPr lang="zh-CN" altLang="zh-CN" sz="2800" kern="10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B8F1DA-3F42-CE45-A82A-56C2AF34A1A7}"/>
              </a:ext>
            </a:extLst>
          </p:cNvPr>
          <p:cNvSpPr txBox="1"/>
          <p:nvPr/>
        </p:nvSpPr>
        <p:spPr>
          <a:xfrm>
            <a:off x="0" y="0"/>
            <a:ext cx="6400800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r>
              <a:rPr lang="en-US" alt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恒成立问题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007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>
            <a:extLst>
              <a:ext uri="{FF2B5EF4-FFF2-40B4-BE49-F238E27FC236}">
                <a16:creationId xmlns:a16="http://schemas.microsoft.com/office/drawing/2014/main" id="{83408B80-E7B6-51AA-95D5-3FDC8855D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728663"/>
            <a:ext cx="11531600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解析　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(1)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3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＋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得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宋体" panose="02010600030101010101" pitchFamily="2" charset="-122"/>
                <a:ea typeface="仿宋_GB2312" pitchFamily="49" charset="-122"/>
                <a:cs typeface="Times New Roman" panose="02020603050405020304" pitchFamily="18" charset="0"/>
              </a:rPr>
              <a:t>∴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2}.</a:t>
            </a:r>
            <a:endParaRPr lang="zh-CN" altLang="zh-CN" sz="1000" dirty="0">
              <a:latin typeface="宋体" panose="02010600030101010101" pitchFamily="2" charset="-122"/>
              <a:ea typeface="仿宋_GB2312" pitchFamily="49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由题意知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B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4}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宋体" panose="02010600030101010101" pitchFamily="2" charset="-122"/>
                <a:ea typeface="仿宋_GB2312" pitchFamily="49" charset="-122"/>
                <a:cs typeface="Times New Roman" panose="02020603050405020304" pitchFamily="18" charset="0"/>
              </a:rPr>
              <a:t>∴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满足条件的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C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可为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Cambria Math" panose="020405030504060302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3}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4}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4}.</a:t>
            </a:r>
            <a:endParaRPr lang="zh-CN" altLang="zh-CN" sz="1000" dirty="0">
              <a:latin typeface="宋体" panose="02010600030101010101" pitchFamily="2" charset="-122"/>
              <a:ea typeface="仿宋_GB2312" pitchFamily="49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(2)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B</a:t>
            </a:r>
            <a:r>
              <a:rPr lang="en-US" altLang="zh-CN" sz="2400" dirty="0">
                <a:latin typeface="Cambria Math" panose="02040503050406030204" pitchFamily="18" charset="0"/>
                <a:ea typeface="仿宋_GB2312" pitchFamily="49" charset="-122"/>
                <a:cs typeface="Times New Roman" panose="02020603050405020304" pitchFamily="18" charset="0"/>
              </a:rPr>
              <a:t>⊆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4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.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±2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，但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，这与集合元素的互异性相矛盾；当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时，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或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，但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时，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，这与集合元素的互异性相矛盾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.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综上所述，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或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0.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(3)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zh-CN" altLang="zh-CN" sz="2400" dirty="0">
                <a:latin typeface="宋体" panose="02010600030101010101" pitchFamily="2" charset="-122"/>
                <a:ea typeface="MS Gothic" panose="020B0609070205080204" pitchFamily="49" charset="-128"/>
              </a:rPr>
              <a:t>∅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时，有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＋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当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en-US" altLang="zh-CN" sz="2400" dirty="0">
                <a:latin typeface="宋体" panose="02010600030101010101" pitchFamily="2" charset="-122"/>
                <a:ea typeface="仿宋_GB2312" pitchFamily="49" charset="-122"/>
              </a:rPr>
              <a:t>≠</a:t>
            </a:r>
            <a:r>
              <a:rPr lang="zh-CN" altLang="zh-CN" sz="2400" dirty="0">
                <a:latin typeface="宋体" panose="02010600030101010101" pitchFamily="2" charset="-122"/>
                <a:ea typeface="MS Gothic" panose="020B0609070205080204" pitchFamily="49" charset="-128"/>
              </a:rPr>
              <a:t>∅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时，若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en-US" altLang="zh-CN" sz="2400" dirty="0">
                <a:latin typeface="Cambria Math" panose="02040503050406030204" pitchFamily="18" charset="0"/>
                <a:ea typeface="仿宋_GB2312" pitchFamily="49" charset="-122"/>
              </a:rPr>
              <a:t>⊆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</a:rPr>
              <a:t>，如图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8438" name="Picture 6" descr="S31">
            <a:extLst>
              <a:ext uri="{FF2B5EF4-FFF2-40B4-BE49-F238E27FC236}">
                <a16:creationId xmlns:a16="http://schemas.microsoft.com/office/drawing/2014/main" id="{928D3C04-EFC5-B4E6-02E5-9CAF5605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5191125"/>
            <a:ext cx="1966913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3DBB71-AB8E-C5D2-E10B-6A78B4360AC6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集合的关系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7D163279-E2BC-781D-CFF0-B14E7FEA1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2838450"/>
            <a:ext cx="11417300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综上，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m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的取值范围为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m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4.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答案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(1)D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(2)0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或－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(3){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4}</a:t>
            </a:r>
            <a:endParaRPr lang="zh-CN" altLang="zh-CN" sz="1000" dirty="0">
              <a:solidFill>
                <a:srgbClr val="FF0000"/>
              </a:solidFill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graphicFrame>
        <p:nvGraphicFramePr>
          <p:cNvPr id="21507" name="对象 1">
            <a:extLst>
              <a:ext uri="{FF2B5EF4-FFF2-40B4-BE49-F238E27FC236}">
                <a16:creationId xmlns:a16="http://schemas.microsoft.com/office/drawing/2014/main" id="{B0446DA7-90C9-68F1-8164-7816993164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610297"/>
              </p:ext>
            </p:extLst>
          </p:nvPr>
        </p:nvGraphicFramePr>
        <p:xfrm>
          <a:off x="700088" y="1185863"/>
          <a:ext cx="11412537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1442700" imgH="2133600" progId="Word.Document.8">
                  <p:embed/>
                </p:oleObj>
              </mc:Choice>
              <mc:Fallback>
                <p:oleObj name="文档" r:id="rId2" imgW="11442700" imgH="2133600" progId="Word.Document.8">
                  <p:embed/>
                  <p:pic>
                    <p:nvPicPr>
                      <p:cNvPr id="21507" name="对象 1">
                        <a:extLst>
                          <a:ext uri="{FF2B5EF4-FFF2-40B4-BE49-F238E27FC236}">
                            <a16:creationId xmlns:a16="http://schemas.microsoft.com/office/drawing/2014/main" id="{B0446DA7-90C9-68F1-8164-7816993164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1185863"/>
                        <a:ext cx="11412537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29C3AF8-8BEA-3124-B126-FCE311B40651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集合的关系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>
            <a:extLst>
              <a:ext uri="{FF2B5EF4-FFF2-40B4-BE49-F238E27FC236}">
                <a16:creationId xmlns:a16="http://schemas.microsoft.com/office/drawing/2014/main" id="{B2010725-DC35-C04F-CF4B-076F74EAA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873125"/>
            <a:ext cx="115316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4572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【训练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已知集合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3}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mx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6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0}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en-US" altLang="zh-CN" sz="2400">
                <a:latin typeface="Cambria Math" panose="02040503050406030204" pitchFamily="18" charset="0"/>
              </a:rPr>
              <a:t>⊆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，则实数</a:t>
            </a:r>
            <a:r>
              <a:rPr lang="en-US" altLang="zh-CN" sz="2400" i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等于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	A.3  	B.2  			C.2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3 		 D.0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3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712ECB06-0EEA-02A9-8223-25F502A75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3752850"/>
            <a:ext cx="1108233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答案　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Courier New" panose="02070309020205020404" pitchFamily="49" charset="0"/>
              </a:rPr>
              <a:t>D</a:t>
            </a:r>
            <a:endParaRPr lang="zh-CN" altLang="zh-CN" sz="1000">
              <a:solidFill>
                <a:srgbClr val="FF0000"/>
              </a:solidFill>
              <a:latin typeface="宋体" panose="02010600030101010101" pitchFamily="2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graphicFrame>
        <p:nvGraphicFramePr>
          <p:cNvPr id="20484" name="对象 6">
            <a:extLst>
              <a:ext uri="{FF2B5EF4-FFF2-40B4-BE49-F238E27FC236}">
                <a16:creationId xmlns:a16="http://schemas.microsoft.com/office/drawing/2014/main" id="{FBAB9859-9ADC-E976-0479-3F393D14D6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240599"/>
              </p:ext>
            </p:extLst>
          </p:nvPr>
        </p:nvGraphicFramePr>
        <p:xfrm>
          <a:off x="711200" y="2106613"/>
          <a:ext cx="10972800" cy="213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0998200" imgH="2146300" progId="Word.Document.8">
                  <p:embed/>
                </p:oleObj>
              </mc:Choice>
              <mc:Fallback>
                <p:oleObj name="文档" r:id="rId2" imgW="10998200" imgH="2146300" progId="Word.Document.8">
                  <p:embed/>
                  <p:pic>
                    <p:nvPicPr>
                      <p:cNvPr id="20484" name="对象 6">
                        <a:extLst>
                          <a:ext uri="{FF2B5EF4-FFF2-40B4-BE49-F238E27FC236}">
                            <a16:creationId xmlns:a16="http://schemas.microsoft.com/office/drawing/2014/main" id="{FBAB9859-9ADC-E976-0479-3F393D14D6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2106613"/>
                        <a:ext cx="10972800" cy="213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E1359DB-71E1-ECE1-2F91-70E8A705DFA9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集合的关系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3B25EBAF-5830-B3FF-9250-615211ACA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728663"/>
            <a:ext cx="11417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要点三　集合的运算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0667D691-FDFD-3A61-8F57-B3B2BA30C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1428750"/>
            <a:ext cx="11082337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集合的运算是指集合间的交、并、补这三种常见的运算，在运算过程中往往由于运算能力差或考虑不全面而出现错误，不等式解集之间的包含关系通常用数轴法，而用列举法表示的集合运算常用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Venn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图法，运算时特别注意对</a:t>
            </a:r>
            <a:r>
              <a:rPr lang="zh-CN" altLang="zh-CN" sz="2400">
                <a:latin typeface="宋体" panose="02010600030101010101" pitchFamily="2" charset="-122"/>
                <a:ea typeface="MS Gothic" panose="020B0609070205080204" pitchFamily="49" charset="-128"/>
              </a:rPr>
              <a:t>∅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的讨论，不要遗漏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0FCF21-AC7F-3BC4-1B85-9CF1B929D4D5}"/>
              </a:ext>
            </a:extLst>
          </p:cNvPr>
          <p:cNvSpPr txBox="1"/>
          <p:nvPr/>
        </p:nvSpPr>
        <p:spPr>
          <a:xfrm>
            <a:off x="0" y="0"/>
            <a:ext cx="4618892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集合的运算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>
            <a:extLst>
              <a:ext uri="{FF2B5EF4-FFF2-40B4-BE49-F238E27FC236}">
                <a16:creationId xmlns:a16="http://schemas.microsoft.com/office/drawing/2014/main" id="{4CA37EE5-BBF3-AB08-1BCA-19669197C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728663"/>
            <a:ext cx="1153160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  <a:defRPr/>
            </a:pPr>
            <a:r>
              <a:rPr lang="zh-CN" altLang="zh-CN" sz="2400" kern="100" dirty="0">
                <a:latin typeface="Times New Roman"/>
                <a:cs typeface="Times New Roman"/>
              </a:rPr>
              <a:t>要点四　充分条件与必要条件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CDAE574E-0C7B-4F3E-8D06-C6111D0D1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1428750"/>
            <a:ext cx="11082337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充要条件是数学的重要概念之一，在数学中有着非常广泛的应用，在高考中有着较高的考查频率，其特点是以高中数学的其他知识为载体考查充分条件、必要条件、充要条件的判断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B6C8E3-BC5D-54AC-BA5D-8048A65B4BBD}"/>
              </a:ext>
            </a:extLst>
          </p:cNvPr>
          <p:cNvSpPr txBox="1"/>
          <p:nvPr/>
        </p:nvSpPr>
        <p:spPr>
          <a:xfrm>
            <a:off x="-1" y="0"/>
            <a:ext cx="497058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充分条件与必要条件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F481A45F-2334-F459-51DC-B6B2EEB0E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728663"/>
            <a:ext cx="115316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4572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Courier New" panose="02070309020205020404" pitchFamily="49" charset="0"/>
              </a:rPr>
              <a:t>4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p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6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q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ax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的必要不充分条件，则实数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的值为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________.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	(2)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若－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成立的一个充分不必要条件是－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2&lt;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的取值范围是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</a:rPr>
              <a:t>________.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502B5073-C5EC-E74A-E33D-FFA6439ED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032125"/>
            <a:ext cx="110823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  <a:defRPr/>
            </a:pPr>
            <a:r>
              <a:rPr lang="zh-CN" altLang="zh-CN" sz="2400" kern="100" dirty="0">
                <a:latin typeface="Times New Roman"/>
                <a:ea typeface="黑体"/>
                <a:cs typeface="Times New Roman"/>
              </a:rPr>
              <a:t>解析　</a:t>
            </a:r>
            <a:r>
              <a:rPr lang="en-US" altLang="zh-CN" sz="2400" kern="100" dirty="0">
                <a:latin typeface="Times New Roman"/>
                <a:ea typeface="仿宋_GB2312"/>
                <a:cs typeface="Courier New"/>
              </a:rPr>
              <a:t>(1)</a:t>
            </a:r>
            <a:r>
              <a:rPr lang="en-US" altLang="zh-CN" sz="2400" i="1" kern="100" dirty="0">
                <a:latin typeface="Times New Roman"/>
                <a:ea typeface="仿宋_GB2312"/>
                <a:cs typeface="Courier New"/>
              </a:rPr>
              <a:t>p</a:t>
            </a:r>
            <a:r>
              <a:rPr lang="zh-CN" altLang="zh-CN" sz="2400" kern="100" dirty="0">
                <a:latin typeface="Times New Roman"/>
                <a:ea typeface="仿宋_GB2312"/>
                <a:cs typeface="Times New Roman"/>
              </a:rPr>
              <a:t>：</a:t>
            </a:r>
            <a:r>
              <a:rPr lang="en-US" altLang="zh-CN" sz="2400" i="1" kern="100" dirty="0">
                <a:latin typeface="Times New Roman"/>
                <a:ea typeface="仿宋_GB2312"/>
                <a:cs typeface="Courier New"/>
              </a:rPr>
              <a:t>x</a:t>
            </a:r>
            <a:r>
              <a:rPr lang="en-US" altLang="zh-CN" sz="2400" kern="100" baseline="30000" dirty="0">
                <a:latin typeface="Times New Roman"/>
                <a:ea typeface="仿宋_GB2312"/>
                <a:cs typeface="Courier New"/>
              </a:rPr>
              <a:t>2</a:t>
            </a:r>
            <a:r>
              <a:rPr lang="zh-CN" altLang="zh-CN" sz="2400" kern="100" dirty="0">
                <a:latin typeface="Times New Roman"/>
                <a:ea typeface="仿宋_GB2312"/>
                <a:cs typeface="Times New Roman"/>
              </a:rPr>
              <a:t>＋</a:t>
            </a:r>
            <a:r>
              <a:rPr lang="en-US" altLang="zh-CN" sz="2400" i="1" kern="100" dirty="0">
                <a:latin typeface="Times New Roman"/>
                <a:ea typeface="仿宋_GB2312"/>
                <a:cs typeface="Courier New"/>
              </a:rPr>
              <a:t>x</a:t>
            </a:r>
            <a:r>
              <a:rPr lang="zh-CN" altLang="zh-CN" sz="2400" kern="100" dirty="0">
                <a:latin typeface="Times New Roman"/>
                <a:ea typeface="仿宋_GB2312"/>
                <a:cs typeface="Times New Roman"/>
              </a:rPr>
              <a:t>－</a:t>
            </a:r>
            <a:r>
              <a:rPr lang="en-US" altLang="zh-CN" sz="2400" kern="100" dirty="0">
                <a:latin typeface="Times New Roman"/>
                <a:ea typeface="仿宋_GB2312"/>
                <a:cs typeface="Courier New"/>
              </a:rPr>
              <a:t>6</a:t>
            </a:r>
            <a:r>
              <a:rPr lang="zh-CN" altLang="zh-CN" sz="2400" kern="100" dirty="0">
                <a:latin typeface="Times New Roman"/>
                <a:ea typeface="仿宋_GB2312"/>
                <a:cs typeface="Times New Roman"/>
              </a:rPr>
              <a:t>＝</a:t>
            </a:r>
            <a:r>
              <a:rPr lang="en-US" altLang="zh-CN" sz="2400" kern="100" dirty="0">
                <a:latin typeface="Times New Roman"/>
                <a:ea typeface="仿宋_GB2312"/>
                <a:cs typeface="Courier New"/>
              </a:rPr>
              <a:t>0</a:t>
            </a:r>
            <a:r>
              <a:rPr lang="zh-CN" altLang="zh-CN" sz="2400" kern="100" dirty="0">
                <a:latin typeface="Times New Roman"/>
                <a:ea typeface="仿宋_GB2312"/>
                <a:cs typeface="Times New Roman"/>
              </a:rPr>
              <a:t>，即</a:t>
            </a:r>
            <a:r>
              <a:rPr lang="en-US" altLang="zh-CN" sz="2400" i="1" kern="100" dirty="0">
                <a:latin typeface="Times New Roman"/>
                <a:ea typeface="仿宋_GB2312"/>
                <a:cs typeface="Courier New"/>
              </a:rPr>
              <a:t>x</a:t>
            </a:r>
            <a:r>
              <a:rPr lang="zh-CN" altLang="zh-CN" sz="2400" kern="100" dirty="0">
                <a:latin typeface="Times New Roman"/>
                <a:ea typeface="仿宋_GB2312"/>
                <a:cs typeface="Times New Roman"/>
              </a:rPr>
              <a:t>＝</a:t>
            </a:r>
            <a:r>
              <a:rPr lang="en-US" altLang="zh-CN" sz="2400" kern="100" dirty="0">
                <a:latin typeface="Times New Roman"/>
                <a:ea typeface="仿宋_GB2312"/>
                <a:cs typeface="Courier New"/>
              </a:rPr>
              <a:t>2</a:t>
            </a:r>
            <a:r>
              <a:rPr lang="zh-CN" altLang="zh-CN" sz="2400" kern="100" dirty="0">
                <a:latin typeface="Times New Roman"/>
                <a:ea typeface="仿宋_GB2312"/>
                <a:cs typeface="Times New Roman"/>
              </a:rPr>
              <a:t>或</a:t>
            </a:r>
            <a:r>
              <a:rPr lang="en-US" altLang="zh-CN" sz="2400" i="1" kern="100" dirty="0">
                <a:latin typeface="Times New Roman"/>
                <a:ea typeface="仿宋_GB2312"/>
                <a:cs typeface="Courier New"/>
              </a:rPr>
              <a:t>x</a:t>
            </a:r>
            <a:r>
              <a:rPr lang="zh-CN" altLang="zh-CN" sz="2400" kern="100" dirty="0">
                <a:latin typeface="Times New Roman"/>
                <a:ea typeface="仿宋_GB2312"/>
                <a:cs typeface="Times New Roman"/>
              </a:rPr>
              <a:t>＝－</a:t>
            </a:r>
            <a:r>
              <a:rPr lang="en-US" altLang="zh-CN" sz="2400" kern="100" dirty="0">
                <a:latin typeface="Times New Roman"/>
                <a:ea typeface="仿宋_GB2312"/>
                <a:cs typeface="Courier New"/>
              </a:rPr>
              <a:t>3.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7652" name="对象 9">
            <a:extLst>
              <a:ext uri="{FF2B5EF4-FFF2-40B4-BE49-F238E27FC236}">
                <a16:creationId xmlns:a16="http://schemas.microsoft.com/office/drawing/2014/main" id="{BEA788AD-DD1F-4C32-759F-CC8E725EE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297518"/>
              </p:ext>
            </p:extLst>
          </p:nvPr>
        </p:nvGraphicFramePr>
        <p:xfrm>
          <a:off x="706438" y="3732213"/>
          <a:ext cx="109728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10998200" imgH="1168400" progId="Word.Document.8">
                  <p:embed/>
                </p:oleObj>
              </mc:Choice>
              <mc:Fallback>
                <p:oleObj name="文档" r:id="rId2" imgW="10998200" imgH="1168400" progId="Word.Document.8">
                  <p:embed/>
                  <p:pic>
                    <p:nvPicPr>
                      <p:cNvPr id="27652" name="对象 9">
                        <a:extLst>
                          <a:ext uri="{FF2B5EF4-FFF2-40B4-BE49-F238E27FC236}">
                            <a16:creationId xmlns:a16="http://schemas.microsoft.com/office/drawing/2014/main" id="{BEA788AD-DD1F-4C32-759F-CC8E725EE1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3732213"/>
                        <a:ext cx="109728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5BFA1E4-BA37-B4C6-5BBA-82B5BA2BBF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191213"/>
              </p:ext>
            </p:extLst>
          </p:nvPr>
        </p:nvGraphicFramePr>
        <p:xfrm>
          <a:off x="642938" y="4429125"/>
          <a:ext cx="1141253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11442700" imgH="1168400" progId="Word.Document.8">
                  <p:embed/>
                </p:oleObj>
              </mc:Choice>
              <mc:Fallback>
                <p:oleObj name="文档" r:id="rId4" imgW="11442700" imgH="1168400" progId="Word.Document.8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5BFA1E4-BA37-B4C6-5BBA-82B5BA2BBF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4429125"/>
                        <a:ext cx="11412537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9CF258C-CFA0-A73A-9E7E-FB182C425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605301"/>
              </p:ext>
            </p:extLst>
          </p:nvPr>
        </p:nvGraphicFramePr>
        <p:xfrm>
          <a:off x="739775" y="5205413"/>
          <a:ext cx="11412538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6" imgW="11442700" imgH="977900" progId="Word.Document.8">
                  <p:embed/>
                </p:oleObj>
              </mc:Choice>
              <mc:Fallback>
                <p:oleObj name="文档" r:id="rId6" imgW="11442700" imgH="977900" progId="Word.Document.8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69CF258C-CFA0-A73A-9E7E-FB182C4252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5205413"/>
                        <a:ext cx="11412538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6DC2ACF-C7D8-CADE-4BFF-06B1EF322E02}"/>
              </a:ext>
            </a:extLst>
          </p:cNvPr>
          <p:cNvSpPr txBox="1"/>
          <p:nvPr/>
        </p:nvSpPr>
        <p:spPr>
          <a:xfrm>
            <a:off x="-1" y="0"/>
            <a:ext cx="497058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充分条件与必要条件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>
            <a:extLst>
              <a:ext uri="{FF2B5EF4-FFF2-40B4-BE49-F238E27FC236}">
                <a16:creationId xmlns:a16="http://schemas.microsoft.com/office/drawing/2014/main" id="{C50AB31C-B13F-7B7C-F991-F7425A2B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1038225"/>
            <a:ext cx="11304587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(2)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根据充分条件、必要条件与集合间的包含关系，应有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|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2&lt;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&lt;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1}</a:t>
            </a:r>
            <a:r>
              <a:rPr lang="zh-CN" altLang="zh-CN" sz="2400" dirty="0">
                <a:latin typeface="宋体" panose="02010600030101010101" pitchFamily="2" charset="-122"/>
                <a:ea typeface="C-KT" pitchFamily="65" charset="-122"/>
                <a:cs typeface="Times New Roman" panose="02020603050405020304" pitchFamily="18" charset="0"/>
              </a:rPr>
              <a:t>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|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&lt;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1}</a:t>
            </a:r>
            <a:r>
              <a:rPr lang="zh-CN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，故有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{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en-US" altLang="zh-CN" sz="2400" dirty="0" err="1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|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Courier New" panose="02070309020205020404" pitchFamily="49" charset="0"/>
              </a:rPr>
              <a:t>&gt;2}.</a:t>
            </a:r>
            <a:endParaRPr lang="zh-CN" altLang="zh-CN" sz="10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graphicFrame>
        <p:nvGraphicFramePr>
          <p:cNvPr id="28676" name="对象 6">
            <a:extLst>
              <a:ext uri="{FF2B5EF4-FFF2-40B4-BE49-F238E27FC236}">
                <a16:creationId xmlns:a16="http://schemas.microsoft.com/office/drawing/2014/main" id="{34669FD6-3A6A-1F41-6D56-16324BFC07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4238" y="2327275"/>
          <a:ext cx="109728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998200" imgH="1104900" progId="Word.Document.8">
                  <p:embed/>
                </p:oleObj>
              </mc:Choice>
              <mc:Fallback>
                <p:oleObj name="Document" r:id="rId2" imgW="10998200" imgH="1104900" progId="Word.Document.8">
                  <p:embed/>
                  <p:pic>
                    <p:nvPicPr>
                      <p:cNvPr id="28676" name="对象 6">
                        <a:extLst>
                          <a:ext uri="{FF2B5EF4-FFF2-40B4-BE49-F238E27FC236}">
                            <a16:creationId xmlns:a16="http://schemas.microsoft.com/office/drawing/2014/main" id="{34669FD6-3A6A-1F41-6D56-16324BFC07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327275"/>
                        <a:ext cx="109728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794A6CC-B241-49E4-3D8F-67CA7EBDDD2A}"/>
              </a:ext>
            </a:extLst>
          </p:cNvPr>
          <p:cNvSpPr txBox="1"/>
          <p:nvPr/>
        </p:nvSpPr>
        <p:spPr>
          <a:xfrm>
            <a:off x="-1" y="0"/>
            <a:ext cx="497058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充分条件与必要条件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3142AF3-254B-4BBC-A93E-523DDB4D0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728663"/>
            <a:ext cx="11531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要点五　全称量词命题与存在量词命题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9937E6B-1518-C63F-0F51-EFCFF571A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1428750"/>
            <a:ext cx="11082337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已知含量词的命题真假求参数的取值范围，实质上是对命题意义的考查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解决此类问题，一定要辨清参数，恰当选取主元，合理确定解题思路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(2)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解决此类问题的关键是根据含量词命题的真假转化为相关数学知识，利用函数、方程、不等式等知识求解参数的取值范围，解题过程中要注意变量取值范围的限制</a:t>
            </a:r>
            <a:r>
              <a:rPr lang="en-US" altLang="zh-CN" sz="2400">
                <a:latin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zh-CN" altLang="zh-CN" sz="100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谢谢！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布置作业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5905" y="850265"/>
            <a:ext cx="11732895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en-US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例 已知命题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：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“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存在实数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，使不等式－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baseline="300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＋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1&gt;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m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有解</a:t>
            </a:r>
            <a:r>
              <a:rPr lang="en-US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”</a:t>
            </a:r>
            <a:r>
              <a:rPr lang="zh-CN" altLang="en-US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为真命题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，求实数</a:t>
            </a:r>
            <a:r>
              <a:rPr lang="en-US" altLang="zh-CN" sz="2800" i="1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m</a:t>
            </a:r>
            <a:r>
              <a:rPr lang="zh-CN" altLang="zh-CN" sz="28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的取值范围</a:t>
            </a:r>
            <a:r>
              <a:rPr lang="en-US" altLang="zh-CN" sz="2800" kern="1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4020" y="2228850"/>
            <a:ext cx="11169015" cy="3969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【解析】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令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y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＝－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en-US" altLang="zh-CN" sz="2800" kern="100" baseline="300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2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＋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4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1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endParaRPr lang="zh-CN" altLang="zh-CN" sz="2800" kern="10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因为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y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＝－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en-US" altLang="zh-CN" sz="2800" kern="100" baseline="300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2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＋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4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1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(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2)</a:t>
            </a:r>
            <a:r>
              <a:rPr lang="en-US" altLang="zh-CN" sz="2800" kern="100" baseline="300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2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＋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3</a:t>
            </a:r>
            <a:r>
              <a:rPr lang="en-US" altLang="zh-CN" sz="2800" kern="100">
                <a:latin typeface="宋体" panose="02010600030101010101" pitchFamily="2" charset="-122"/>
                <a:ea typeface="方正中等线简体" panose="03000509000000000000" pitchFamily="65" charset="-122"/>
                <a:cs typeface="Times New Roman" panose="02020603050405020304" pitchFamily="18" charset="0"/>
              </a:rPr>
              <a:t>≤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3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endParaRPr lang="zh-CN" altLang="zh-CN" sz="2800" kern="10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             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又因为</a:t>
            </a:r>
            <a:r>
              <a:rPr lang="zh-CN" altLang="zh-CN" sz="2800" kern="100">
                <a:latin typeface="宋体" panose="02010600030101010101" pitchFamily="2" charset="-122"/>
                <a:ea typeface="MS Mincho" panose="02020609040205080304" pitchFamily="49" charset="-128"/>
                <a:cs typeface="MS Mincho" panose="02020609040205080304" pitchFamily="49" charset="-128"/>
              </a:rPr>
              <a:t>∃</a:t>
            </a:r>
            <a:r>
              <a:rPr lang="en-US" altLang="zh-CN" sz="2800" i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en-US" altLang="zh-CN" sz="2800" kern="100" err="1">
                <a:latin typeface="宋体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∈</a:t>
            </a:r>
            <a:r>
              <a:rPr lang="en-US" altLang="zh-CN" sz="2800" b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R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，－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en-US" altLang="zh-CN" sz="2800" kern="100" baseline="300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2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＋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4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x</a:t>
            </a: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1&gt;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m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有解，</a:t>
            </a:r>
            <a:endParaRPr lang="zh-CN" altLang="zh-CN" sz="2800" kern="10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             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所以只要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m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小于函数的最大值即可，</a:t>
            </a:r>
            <a:endParaRPr lang="zh-CN" altLang="zh-CN" sz="2800" kern="10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             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所以</a:t>
            </a:r>
            <a:r>
              <a:rPr lang="en-US" altLang="zh-CN" sz="2800" i="1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m</a:t>
            </a:r>
            <a:r>
              <a:rPr lang="zh-CN" altLang="zh-CN" sz="2800" kern="10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的取值范围是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{</a:t>
            </a:r>
            <a:r>
              <a:rPr lang="en-US" altLang="zh-CN" sz="2800" i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m</a:t>
            </a:r>
            <a:r>
              <a:rPr lang="en-US" altLang="zh-CN" sz="2800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|</a:t>
            </a:r>
            <a:r>
              <a:rPr lang="en-US" altLang="zh-CN" sz="2800" i="1" kern="100" err="1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m</a:t>
            </a:r>
            <a:r>
              <a:rPr lang="en-US" altLang="zh-CN" sz="2800" kern="100">
                <a:latin typeface="Times New Roman" panose="02020603050405020304" pitchFamily="18" charset="0"/>
                <a:ea typeface="黑体" panose="02010609060101010101" charset="-122"/>
                <a:cs typeface="Courier New" panose="02070309020205020404" pitchFamily="49" charset="0"/>
              </a:rPr>
              <a:t>&lt;3}</a:t>
            </a:r>
            <a:r>
              <a:rPr lang="en-US" altLang="zh-CN" sz="2800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</a:p>
          <a:p>
            <a:pPr algn="just">
              <a:lnSpc>
                <a:spcPct val="150000"/>
              </a:lnSpc>
              <a:spcAft>
                <a:spcPct val="0"/>
              </a:spcAft>
            </a:pPr>
            <a:endParaRPr lang="zh-CN" altLang="zh-CN" sz="2800" kern="10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FE714B-9654-0EDB-1D31-27C9B19780F8}"/>
              </a:ext>
            </a:extLst>
          </p:cNvPr>
          <p:cNvSpPr txBox="1"/>
          <p:nvPr/>
        </p:nvSpPr>
        <p:spPr>
          <a:xfrm>
            <a:off x="0" y="0"/>
            <a:ext cx="648652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  <a:r>
              <a:rPr lang="en-US" altLang="zh-CN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能成立问题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344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9235" y="832485"/>
            <a:ext cx="11777345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求解含有量词的命题中参数范围的策略</a:t>
            </a:r>
          </a:p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）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对于全称量词命题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“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∀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∈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&gt;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或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&lt;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)”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为真的问题，实质就是不等式恒成立问题，通常转化为求函数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的最大值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或最小值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</a:t>
            </a:r>
          </a:p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即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&gt;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800" kern="100" baseline="-250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max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或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&lt;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800" kern="100" baseline="-250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min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).</a:t>
            </a:r>
            <a:endParaRPr lang="zh-CN" altLang="zh-CN" sz="2800" kern="1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）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对于存在量词命题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“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∃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800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∈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&gt;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或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&lt;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)”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为真的问题，实质就是不等式能成立问题，通常转化为求函数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的最小值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或最大值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</a:t>
            </a:r>
          </a:p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即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&gt;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800" kern="100" baseline="-250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min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(</a:t>
            </a:r>
            <a:r>
              <a:rPr lang="zh-CN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或</a:t>
            </a:r>
            <a:r>
              <a:rPr lang="en-US" altLang="zh-CN" sz="2800" i="1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&lt;</a:t>
            </a:r>
            <a:r>
              <a:rPr lang="en-US" altLang="zh-CN" sz="2800" i="1" kern="1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800" kern="100" baseline="-25000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max</a:t>
            </a:r>
            <a:r>
              <a:rPr lang="en-US" altLang="zh-CN" sz="2800" kern="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).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8BEE5-73B6-8EA7-53C8-862CD8215122}"/>
              </a:ext>
            </a:extLst>
          </p:cNvPr>
          <p:cNvSpPr txBox="1"/>
          <p:nvPr/>
        </p:nvSpPr>
        <p:spPr>
          <a:xfrm>
            <a:off x="0" y="0"/>
            <a:ext cx="226377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拓展提升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334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299275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新课引入</a:t>
            </a: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4300" imgH="215900" progId="Equation.KSEE3">
                  <p:embed/>
                </p:oleObj>
              </mc:Choice>
              <mc:Fallback>
                <p:oleObj r:id="rId2" imgW="114300" imgH="2159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B5A2536-EDDD-AD48-8C54-47B0AA577EFB}"/>
              </a:ext>
            </a:extLst>
          </p:cNvPr>
          <p:cNvSpPr txBox="1"/>
          <p:nvPr/>
        </p:nvSpPr>
        <p:spPr>
          <a:xfrm>
            <a:off x="314325" y="878840"/>
            <a:ext cx="11118850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   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一般地，对一个命题进行否定，就可以得到一个新的命题，这一新命题称为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原命题的否定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例如：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    “56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7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的倍数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的否定是：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“56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不是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7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的倍数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；</a:t>
            </a:r>
          </a:p>
          <a:p>
            <a:pPr fontAlgn="auto">
              <a:lnSpc>
                <a:spcPct val="13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    “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空集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是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A={1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3}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的真子集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的否定是：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空集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不是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集合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A={1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3}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的真子集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7CE2DB-253D-6BDC-DB47-E115A60AF1D9}"/>
              </a:ext>
            </a:extLst>
          </p:cNvPr>
          <p:cNvSpPr txBox="1"/>
          <p:nvPr/>
        </p:nvSpPr>
        <p:spPr>
          <a:xfrm>
            <a:off x="475615" y="4595495"/>
            <a:ext cx="11240135" cy="121094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注：一个命题和它的否定不能同时为真命题，也不能同时为假命题，只能一真一假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．</a:t>
            </a:r>
            <a:endParaRPr 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621855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全称量词命题的否定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581" t="7391" r="8884" b="74341"/>
          <a:stretch>
            <a:fillRect/>
          </a:stretch>
        </p:blipFill>
        <p:spPr>
          <a:xfrm>
            <a:off x="-99695" y="523240"/>
            <a:ext cx="11017250" cy="35058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40375" y="1588770"/>
            <a:ext cx="5058410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存在一个矩形不是平行四边形;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存在一个素数不是奇数;</a:t>
            </a: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17845" y="2649855"/>
          <a:ext cx="2834005" cy="675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66800" imgH="254000" progId="Equation.KSEE3">
                  <p:embed/>
                </p:oleObj>
              </mc:Choice>
              <mc:Fallback>
                <p:oleObj r:id="rId3" imgW="1066800" imgH="2540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7845" y="2649855"/>
                        <a:ext cx="2834005" cy="675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528945" y="1612265"/>
            <a:ext cx="4991100" cy="16567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4029075"/>
            <a:ext cx="12192635" cy="1308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变量词：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一般来说，对含有一个量词的全称量词命题进行否定，我们只需把“所有的”“任意一个”等全称量词，变成“并非所有的”“并非任意一个”等短语即可。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621855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全称量词命题的否定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45293A-0C0A-08A5-113B-78B141D38190}"/>
              </a:ext>
            </a:extLst>
          </p:cNvPr>
          <p:cNvSpPr txBox="1"/>
          <p:nvPr/>
        </p:nvSpPr>
        <p:spPr>
          <a:xfrm>
            <a:off x="272415" y="1567815"/>
            <a:ext cx="3027680" cy="279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sz="3200" kern="100">
                <a:solidFill>
                  <a:srgbClr val="7030A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全称量词命题：</a:t>
            </a:r>
          </a:p>
          <a:p>
            <a:pPr algn="l" fontAlgn="auto">
              <a:lnSpc>
                <a:spcPct val="200000"/>
              </a:lnSpc>
            </a:pPr>
            <a:r>
              <a:rPr lang="zh-CN" sz="3200" kern="100">
                <a:solidFill>
                  <a:srgbClr val="7030A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      </a:t>
            </a:r>
            <a:endParaRPr lang="en-US" altLang="en-US" sz="3200" kern="100">
              <a:solidFill>
                <a:srgbClr val="7030A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 fontAlgn="auto">
              <a:lnSpc>
                <a:spcPct val="250000"/>
              </a:lnSpc>
            </a:pPr>
            <a:r>
              <a:rPr lang="zh-CN" altLang="en-US" sz="3200" kern="100">
                <a:solidFill>
                  <a:srgbClr val="7030A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 的否定为：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BB2138-103F-F049-8577-EE28D1C15FDB}"/>
              </a:ext>
            </a:extLst>
          </p:cNvPr>
          <p:cNvSpPr txBox="1"/>
          <p:nvPr/>
        </p:nvSpPr>
        <p:spPr>
          <a:xfrm>
            <a:off x="3217545" y="5217160"/>
            <a:ext cx="4422775" cy="631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即</a:t>
            </a:r>
            <a:r>
              <a:rPr lang="en-US" altLang="zh-CN" sz="32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sz="32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∃</a:t>
            </a:r>
            <a:r>
              <a:rPr lang="en-US" sz="3200" i="1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3200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3200" i="1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sz="3200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5400" b="1" baseline="30000">
                <a:solidFill>
                  <a:srgbClr val="FF0000"/>
                </a:solidFill>
                <a:latin typeface="Calibri"/>
                <a:cs typeface="Calibri" panose="020F0502020204030204" charset="0"/>
                <a:sym typeface="+mn-ea"/>
              </a:rPr>
              <a:t>¬</a:t>
            </a:r>
            <a:r>
              <a:rPr lang="en-US" sz="32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32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32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32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32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en-US" sz="32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FA6FDE-4A98-C184-FB60-383E9AF878BE}"/>
              </a:ext>
            </a:extLst>
          </p:cNvPr>
          <p:cNvSpPr txBox="1"/>
          <p:nvPr/>
        </p:nvSpPr>
        <p:spPr>
          <a:xfrm>
            <a:off x="2485390" y="2945130"/>
            <a:ext cx="4872355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对任意的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800" i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成立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800" b="1" kern="100" baseline="3000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C3A834-2124-3DB4-6FFA-E2D11DBF69EA}"/>
              </a:ext>
            </a:extLst>
          </p:cNvPr>
          <p:cNvSpPr txBox="1"/>
          <p:nvPr/>
        </p:nvSpPr>
        <p:spPr>
          <a:xfrm>
            <a:off x="692785" y="4451350"/>
            <a:ext cx="9443085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存在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800" i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i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不成立，即</a:t>
            </a:r>
            <a:r>
              <a:rPr lang="zh-CN" altLang="en-US" sz="2800" kern="100" err="1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存在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2800" i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800" b="1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800" b="1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 b="1" kern="100" err="1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的对立面</a:t>
            </a:r>
            <a:r>
              <a:rPr lang="zh-CN" altLang="en-US" sz="2800" kern="100" err="1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成立</a:t>
            </a:r>
            <a:r>
              <a:rPr lang="zh-CN" altLang="en-US" sz="280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en-US" altLang="zh-CN" sz="2800" kern="100" err="1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45EA1D-476C-5A85-BDF2-C155898C7698}"/>
              </a:ext>
            </a:extLst>
          </p:cNvPr>
          <p:cNvSpPr txBox="1"/>
          <p:nvPr/>
        </p:nvSpPr>
        <p:spPr>
          <a:xfrm>
            <a:off x="3397885" y="2224405"/>
            <a:ext cx="37433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sz="32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∀</a:t>
            </a:r>
            <a:r>
              <a:rPr lang="en-US" sz="3200" i="1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3200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∈</a:t>
            </a:r>
            <a:r>
              <a:rPr lang="en-US" sz="3200" i="1" kern="1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sz="3200" kern="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32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32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3200" i="1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3200" kern="10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8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en-US" sz="3200" kern="10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3200" kern="100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C665122-F466-E4F5-E2F4-C2293F632371}"/>
              </a:ext>
            </a:extLst>
          </p:cNvPr>
          <p:cNvGrpSpPr/>
          <p:nvPr/>
        </p:nvGrpSpPr>
        <p:grpSpPr>
          <a:xfrm>
            <a:off x="7357110" y="3353435"/>
            <a:ext cx="1082040" cy="1083310"/>
            <a:chOff x="13265" y="4593"/>
            <a:chExt cx="1704" cy="1706"/>
          </a:xfrm>
        </p:grpSpPr>
        <p:sp>
          <p:nvSpPr>
            <p:cNvPr id="12" name="上箭头 11">
              <a:extLst>
                <a:ext uri="{FF2B5EF4-FFF2-40B4-BE49-F238E27FC236}">
                  <a16:creationId xmlns:a16="http://schemas.microsoft.com/office/drawing/2014/main" id="{C77DF997-BD6F-730E-8BB8-FD796B3D8D37}"/>
                </a:ext>
              </a:extLst>
            </p:cNvPr>
            <p:cNvSpPr/>
            <p:nvPr/>
          </p:nvSpPr>
          <p:spPr>
            <a:xfrm>
              <a:off x="13963" y="5563"/>
              <a:ext cx="340" cy="737"/>
            </a:xfrm>
            <a:prstGeom prst="upArrow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8A01C6A-1594-71F6-708B-0E255899ACFB}"/>
                </a:ext>
              </a:extLst>
            </p:cNvPr>
            <p:cNvSpPr txBox="1"/>
            <p:nvPr/>
          </p:nvSpPr>
          <p:spPr>
            <a:xfrm>
              <a:off x="13265" y="4593"/>
              <a:ext cx="1704" cy="994"/>
            </a:xfrm>
            <a:prstGeom prst="rect">
              <a:avLst/>
            </a:prstGeom>
            <a:noFill/>
            <a:ln w="28575">
              <a:noFill/>
              <a:prstDash val="dash"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b="1" baseline="30000">
                  <a:solidFill>
                    <a:srgbClr val="FF0000"/>
                  </a:solidFill>
                  <a:latin typeface="Calibri"/>
                  <a:cs typeface="Calibri" panose="020F0502020204030204" charset="0"/>
                  <a:sym typeface="+mn-ea"/>
                </a:rPr>
                <a:t>¬</a:t>
              </a:r>
              <a:r>
                <a:rPr lang="en-US" sz="3200" b="1" i="1" kern="1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en-US" sz="3200" b="1" kern="1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(</a:t>
              </a:r>
              <a:r>
                <a:rPr lang="en-US" sz="3200" b="1" i="1" kern="1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x</a:t>
              </a:r>
              <a:r>
                <a:rPr lang="en-US" sz="3200" b="1" kern="1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)</a:t>
              </a:r>
              <a:endParaRPr lang="en-US" altLang="en-US" sz="32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B0018EC-68BB-ACD3-C459-62B83056F1B1}"/>
              </a:ext>
            </a:extLst>
          </p:cNvPr>
          <p:cNvSpPr/>
          <p:nvPr/>
        </p:nvSpPr>
        <p:spPr>
          <a:xfrm>
            <a:off x="272415" y="775335"/>
            <a:ext cx="44634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3200" b="1" kern="10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全称量词命题的否定：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621855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全称量词命题的否定</a:t>
            </a:r>
            <a:endParaRPr lang="zh-CN" altLang="en-US" sz="4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4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9EC6DE-0BE0-4301-DED9-053C773B68A4}"/>
              </a:ext>
            </a:extLst>
          </p:cNvPr>
          <p:cNvSpPr/>
          <p:nvPr/>
        </p:nvSpPr>
        <p:spPr>
          <a:xfrm>
            <a:off x="240805" y="1254605"/>
            <a:ext cx="8154906" cy="1284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zh-CN" altLang="zh-CN" sz="2800" kern="1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</a:t>
            </a:r>
            <a:r>
              <a:rPr lang="en-US" altLang="zh-CN" sz="2800" kern="1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写出下列全称量词命题的否定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endParaRPr lang="zh-CN" altLang="zh-CN" sz="2800" kern="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 fontAlgn="auto">
              <a:lnSpc>
                <a:spcPct val="150000"/>
              </a:lnSpc>
              <a:spcAft>
                <a:spcPct val="0"/>
              </a:spcAft>
            </a:pP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</a:t>
            </a:r>
            <a:r>
              <a:rPr lang="zh-CN" altLang="zh-CN" sz="2800" kern="1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能被</a:t>
            </a: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整除的整数</a:t>
            </a:r>
            <a:r>
              <a:rPr lang="zh-CN" altLang="en-US" sz="2800" kern="1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都是</a:t>
            </a:r>
            <a:r>
              <a:rPr lang="zh-CN" altLang="en-US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奇数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zh-CN" altLang="zh-CN" sz="2800" kern="100" dirty="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5B6844-230D-F091-7CEB-22957DF2E7B4}"/>
              </a:ext>
            </a:extLst>
          </p:cNvPr>
          <p:cNvSpPr/>
          <p:nvPr/>
        </p:nvSpPr>
        <p:spPr>
          <a:xfrm>
            <a:off x="876935" y="2800676"/>
            <a:ext cx="8110220" cy="521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  <a:spcAft>
                <a:spcPct val="0"/>
              </a:spcAft>
            </a:pPr>
            <a:r>
              <a:rPr lang="zh-CN" altLang="zh-CN" sz="2800" b="1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存在</a:t>
            </a:r>
            <a:r>
              <a:rPr lang="zh-CN" alt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一个能被</a:t>
            </a:r>
            <a:r>
              <a:rPr lang="en-US" alt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整除的整数</a:t>
            </a:r>
            <a:r>
              <a:rPr lang="zh-CN" altLang="en-US" sz="2800" b="1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不是</a:t>
            </a:r>
            <a:r>
              <a:rPr lang="zh-CN" altLang="en-US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奇数</a:t>
            </a:r>
            <a:r>
              <a:rPr lang="en-US" alt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</a:t>
            </a:r>
            <a:endParaRPr lang="zh-CN" altLang="zh-CN" sz="2800" b="1" kern="1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F05D69-E224-C0E5-16A8-83F2C0E90B41}"/>
              </a:ext>
            </a:extLst>
          </p:cNvPr>
          <p:cNvSpPr/>
          <p:nvPr/>
        </p:nvSpPr>
        <p:spPr>
          <a:xfrm>
            <a:off x="240665" y="3524576"/>
            <a:ext cx="7733030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spcAft>
                <a:spcPct val="0"/>
              </a:spcAft>
            </a:pPr>
            <a:r>
              <a:rPr lang="en-US" altLang="zh-CN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</a:t>
            </a:r>
            <a:r>
              <a:rPr lang="zh-CN" sz="2800" kern="1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每一个</a:t>
            </a:r>
            <a:r>
              <a:rPr lang="zh-CN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四边形的四个顶点</a:t>
            </a:r>
            <a:r>
              <a:rPr lang="zh-CN" sz="2800" kern="1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</a:t>
            </a:r>
            <a:r>
              <a:rPr lang="zh-CN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同一个圆上</a:t>
            </a:r>
            <a:r>
              <a:rPr lang="zh-CN" altLang="zh-CN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zh-CN" altLang="zh-CN" sz="2800" kern="10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166583-AE2A-B160-6DD8-0EBA059B1EBC}"/>
              </a:ext>
            </a:extLst>
          </p:cNvPr>
          <p:cNvSpPr/>
          <p:nvPr/>
        </p:nvSpPr>
        <p:spPr>
          <a:xfrm>
            <a:off x="876935" y="4416116"/>
            <a:ext cx="8110855" cy="521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  <a:spcAft>
                <a:spcPct val="0"/>
              </a:spcAft>
            </a:pPr>
            <a:r>
              <a:rPr lang="zh-CN" sz="2800" b="1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存在</a:t>
            </a:r>
            <a:r>
              <a:rPr 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一个四边形，它的四个顶点</a:t>
            </a:r>
            <a:r>
              <a:rPr lang="zh-CN" sz="2800" b="1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不在</a:t>
            </a:r>
            <a:r>
              <a:rPr 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同一个圆上</a:t>
            </a:r>
            <a:r>
              <a:rPr lang="en-US" alt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</a:t>
            </a:r>
            <a:endParaRPr lang="zh-CN" altLang="zh-CN" sz="2800" b="1" kern="1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64AD89-5338-49C6-44FD-BDF0FF917747}"/>
              </a:ext>
            </a:extLst>
          </p:cNvPr>
          <p:cNvSpPr/>
          <p:nvPr/>
        </p:nvSpPr>
        <p:spPr>
          <a:xfrm>
            <a:off x="381722" y="5167956"/>
            <a:ext cx="6323965" cy="650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ct val="130000"/>
              </a:lnSpc>
              <a:spcAft>
                <a:spcPct val="0"/>
              </a:spcAft>
            </a:pPr>
            <a:r>
              <a:rPr lang="en-US" altLang="zh-CN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(3)</a:t>
            </a:r>
            <a:r>
              <a:rPr lang="zh-CN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</a:t>
            </a:r>
            <a:r>
              <a:rPr lang="zh-CN" sz="2800" kern="1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任意</a:t>
            </a:r>
            <a:r>
              <a:rPr lang="zh-CN" sz="2800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∈</a:t>
            </a:r>
            <a:r>
              <a:rPr lang="zh-CN" sz="2800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zh-CN" altLang="en-US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zh-CN" sz="2800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sz="2800" kern="1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的个位数字</a:t>
            </a:r>
            <a:r>
              <a:rPr lang="zh-CN" altLang="en-US" sz="2800" kern="1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不等于</a:t>
            </a:r>
            <a:r>
              <a:rPr lang="en-US" altLang="zh-CN" sz="28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endParaRPr lang="en-US" altLang="zh-CN" sz="2800" kern="10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88545E-796B-7733-D44F-361944F8A375}"/>
              </a:ext>
            </a:extLst>
          </p:cNvPr>
          <p:cNvSpPr/>
          <p:nvPr/>
        </p:nvSpPr>
        <p:spPr>
          <a:xfrm>
            <a:off x="842645" y="5989646"/>
            <a:ext cx="8144510" cy="521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  <a:spcAft>
                <a:spcPct val="0"/>
              </a:spcAft>
            </a:pPr>
            <a:r>
              <a:rPr lang="zh-CN" sz="2800" b="1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存在</a:t>
            </a:r>
            <a:r>
              <a:rPr lang="zh-CN" sz="2800" b="1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sz="2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∈</a:t>
            </a:r>
            <a:r>
              <a:rPr lang="zh-CN" sz="2800" b="1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zh-CN" sz="2800" b="1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sz="2800" b="1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sz="2800" b="1" kern="1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的个位数字</a:t>
            </a:r>
            <a:r>
              <a:rPr lang="zh-CN" sz="2800" b="1" kern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等于</a:t>
            </a:r>
            <a:r>
              <a:rPr lang="zh-CN" sz="2800" b="1" kern="1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endParaRPr lang="zh-CN" sz="2800" b="1" kern="1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F05622-C04A-395F-BF76-1043789F8114}"/>
              </a:ext>
            </a:extLst>
          </p:cNvPr>
          <p:cNvGrpSpPr/>
          <p:nvPr/>
        </p:nvGrpSpPr>
        <p:grpSpPr>
          <a:xfrm>
            <a:off x="696707" y="675640"/>
            <a:ext cx="6751993" cy="466090"/>
            <a:chOff x="3559" y="2307"/>
            <a:chExt cx="20583" cy="73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97ECB07-C59E-15DD-FD0C-CFAA20DF0C25}"/>
                </a:ext>
              </a:extLst>
            </p:cNvPr>
            <p:cNvSpPr txBox="1"/>
            <p:nvPr/>
          </p:nvSpPr>
          <p:spPr>
            <a:xfrm>
              <a:off x="3559" y="2316"/>
              <a:ext cx="205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题型一：全称量词命题的否定与真假判断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4B450121-3E83-745B-3462-DEFE96A2BF9C}"/>
                </a:ext>
              </a:extLst>
            </p:cNvPr>
            <p:cNvSpPr/>
            <p:nvPr/>
          </p:nvSpPr>
          <p:spPr>
            <a:xfrm>
              <a:off x="3559" y="2307"/>
              <a:ext cx="17389" cy="684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Mjc3NTg4MzNhMTY1YTk0M2EwNTRmNTBkMjcwNTBiOTcifQ=="/>
  <p:tag name="KSO_WPP_MARK_KEY" val="b033e577-0897-4d6c-94ee-dd5bf1a288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1"/>
  <p:tag name="KSO_WM_UNIT_INDEX" val="1"/>
  <p:tag name="KSO_WM_UNIT_LAYERLEVEL" val="1"/>
  <p:tag name="KSO_WM_UNIT_TYPE" val="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4"/>
  <p:tag name="KSO_WM_UNIT_INDEX" val="4"/>
  <p:tag name="KSO_WM_UNIT_LAYERLEVEL" val="1"/>
  <p:tag name="KSO_WM_UNIT_TYPE" val="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5"/>
  <p:tag name="KSO_WM_UNIT_INDEX" val="5"/>
  <p:tag name="KSO_WM_UNIT_LAYERLEVEL" val="1"/>
  <p:tag name="KSO_WM_UNIT_TYPE" val="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269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7"/>
  <p:tag name="KSO_WM_UNIT_INDEX" val="7"/>
  <p:tag name="KSO_WM_UNIT_LAYERLEVEL" val="1"/>
  <p:tag name="KSO_WM_UNIT_TYPE" val="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2"/>
  <p:tag name="KSO_WM_UNIT_INDEX" val="2"/>
  <p:tag name="KSO_WM_UNIT_LAYERLEVEL" val="1"/>
  <p:tag name="KSO_WM_UNIT_TYPE" val="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26"/>
  <p:tag name="KSO_WM_UNIT_COMPATIBLE" val="0"/>
  <p:tag name="KSO_WM_UNIT_DIAGRAM_ISNUMVISUAL" val="0"/>
  <p:tag name="KSO_WM_UNIT_DIAGRAM_ISREFERUNIT" val="0"/>
  <p:tag name="KSO_WM_UNIT_HIGHLIGHT" val="0"/>
  <p:tag name="KSO_WM_UNIT_ID" val="custom20204426_8*i*3"/>
  <p:tag name="KSO_WM_UNIT_INDEX" val="3"/>
  <p:tag name="KSO_WM_UNIT_LAYERLEVEL" val="1"/>
  <p:tag name="KSO_WM_UNIT_TYPE" val="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269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l1-3"/>
  <p:tag name="KSO_WM_SLIDE_COLORSCHEME_VERSION" val="3.2"/>
  <p:tag name="KSO_WM_SLIDE_DIAGTYPE" val="l"/>
  <p:tag name="KSO_WM_SLIDE_ID" val="custom20204426_26"/>
  <p:tag name="KSO_WM_SLIDE_INDEX" val="26"/>
  <p:tag name="KSO_WM_SLIDE_ITEM_CNT" val="3"/>
  <p:tag name="KSO_WM_SLIDE_LAYOUT" val="a_i_l"/>
  <p:tag name="KSO_WM_SLIDE_LAYOUT_CNT" val="1_1_1"/>
  <p:tag name="KSO_WM_SLIDE_POSITION" val="54.3*115.4"/>
  <p:tag name="KSO_WM_SLIDE_SIZE" val="851.397*345.2"/>
  <p:tag name="KSO_WM_SLIDE_SUBTYPE" val="diag"/>
  <p:tag name="KSO_WM_SLIDE_TYPE" val="text"/>
  <p:tag name="KSO_WM_SPECIAL_SOURCE" val="bdnull"/>
  <p:tag name="KSO_WM_TAG_VERSION" val="1.0"/>
  <p:tag name="KSO_WM_TEMPLATE_CATEGORY" val="custom"/>
  <p:tag name="KSO_WM_TEMPLATE_COLOR_TYPE" val="1"/>
  <p:tag name="KSO_WM_TEMPLATE_INDEX" val="20204426"/>
  <p:tag name="KSO_WM_TEMPLATE_MASTER_TYPE" val="1"/>
  <p:tag name="KSO_WM_TEMPLATE_SUBCATEGORY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2691"/>
  <p:tag name="KSO_WM_TEMPLATE_MASTER_THUMB_INDEX" val="12"/>
  <p:tag name="KSO_WM_TEMPLATE_MASTER_TYPE" val="1"/>
  <p:tag name="KSO_WM_TEMPLATE_SUBCATEGORY" val="0"/>
  <p:tag name="KSO_WM_TEMPLATE_THUMBS_INDEX" val="1、4、7、8、9、10、11、12、13、14、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heme/theme1.xml><?xml version="1.0" encoding="utf-8"?>
<a:theme xmlns:a="http://schemas.openxmlformats.org/drawingml/2006/main" name="课件模板">
  <a:themeElements>
    <a:clrScheme name="自定义 104">
      <a:dk1>
        <a:srgbClr val="000000"/>
      </a:dk1>
      <a:lt1>
        <a:srgbClr val="FFFFFF"/>
      </a:lt1>
      <a:dk2>
        <a:srgbClr val="E4EBF3"/>
      </a:dk2>
      <a:lt2>
        <a:srgbClr val="FFFFFF"/>
      </a:lt2>
      <a:accent1>
        <a:srgbClr val="5C88BB"/>
      </a:accent1>
      <a:accent2>
        <a:srgbClr val="329AC1"/>
      </a:accent2>
      <a:accent3>
        <a:srgbClr val="33AAB9"/>
      </a:accent3>
      <a:accent4>
        <a:srgbClr val="35B4A1"/>
      </a:accent4>
      <a:accent5>
        <a:srgbClr val="56BA82"/>
      </a:accent5>
      <a:accent6>
        <a:srgbClr val="8DBC63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3893</Words>
  <Application>Microsoft Macintosh PowerPoint</Application>
  <PresentationFormat>宽屏</PresentationFormat>
  <Paragraphs>213</Paragraphs>
  <Slides>38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黑体</vt:lpstr>
      <vt:lpstr>楷体</vt:lpstr>
      <vt:lpstr>宋体</vt:lpstr>
      <vt:lpstr>微软雅黑</vt:lpstr>
      <vt:lpstr>Arial</vt:lpstr>
      <vt:lpstr>Calibri</vt:lpstr>
      <vt:lpstr>Cambria Math</vt:lpstr>
      <vt:lpstr>Times New Roman</vt:lpstr>
      <vt:lpstr>课件模板</vt:lpstr>
      <vt:lpstr>Equation.KSEE3</vt:lpstr>
      <vt:lpstr>文档</vt:lpstr>
      <vt:lpstr>Document</vt:lpstr>
      <vt:lpstr>1.5.2全称量词命题和存在量词命题的否定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章末复习课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Company>学科网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1.5.2全称量词命题和存在量词命题的否定</dc:title>
  <dc:creator>rbm.xkw.com</dc:creator>
  <cp:lastModifiedBy>p688</cp:lastModifiedBy>
  <cp:revision>10</cp:revision>
  <cp:lastPrinted>2023-07-12T19:13:06Z</cp:lastPrinted>
  <dcterms:created xsi:type="dcterms:W3CDTF">2023-07-12T19:13:06Z</dcterms:created>
  <dcterms:modified xsi:type="dcterms:W3CDTF">2023-07-20T02:23:24Z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